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81" r:id="rId5"/>
    <p:sldId id="284" r:id="rId6"/>
    <p:sldId id="285" r:id="rId7"/>
    <p:sldId id="286" r:id="rId8"/>
    <p:sldId id="287" r:id="rId9"/>
    <p:sldId id="299" r:id="rId10"/>
    <p:sldId id="298" r:id="rId11"/>
    <p:sldId id="300" r:id="rId12"/>
    <p:sldId id="288" r:id="rId13"/>
    <p:sldId id="289" r:id="rId14"/>
    <p:sldId id="301"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661"/>
    <a:srgbClr val="002060"/>
    <a:srgbClr val="FFFFFF"/>
    <a:srgbClr val="C00000"/>
    <a:srgbClr val="FF1D1D"/>
    <a:srgbClr val="FF0000"/>
    <a:srgbClr val="FF5757"/>
    <a:srgbClr val="C8384A"/>
    <a:srgbClr val="183163"/>
    <a:srgbClr val="003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95033" autoAdjust="0"/>
  </p:normalViewPr>
  <p:slideViewPr>
    <p:cSldViewPr snapToGrid="0">
      <p:cViewPr varScale="1">
        <p:scale>
          <a:sx n="93" d="100"/>
          <a:sy n="93" d="100"/>
        </p:scale>
        <p:origin x="427"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7/29/2025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ở đầ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ội dung">
    <p:bg>
      <p:bgPr>
        <a:solidFill>
          <a:schemeClr val="bg1"/>
        </a:solidFill>
        <a:effectLst/>
      </p:bgPr>
    </p:bg>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DC6730A-85A7-0369-50C1-C35525963564}"/>
              </a:ext>
            </a:extLst>
          </p:cNvPr>
          <p:cNvSpPr>
            <a:spLocks noGrp="1"/>
          </p:cNvSpPr>
          <p:nvPr>
            <p:ph sz="quarter" idx="13"/>
          </p:nvPr>
        </p:nvSpPr>
        <p:spPr>
          <a:xfrm>
            <a:off x="418289" y="1127838"/>
            <a:ext cx="11400098" cy="5434866"/>
          </a:xfrm>
          <a:prstGeom prst="rect">
            <a:avLst/>
          </a:prstGeom>
        </p:spPr>
        <p:txBody>
          <a:bodyPr/>
          <a:lstStyle>
            <a:lvl1pPr marL="365760" indent="-365760" algn="just">
              <a:lnSpc>
                <a:spcPct val="130000"/>
              </a:lnSpc>
              <a:spcBef>
                <a:spcPts val="600"/>
              </a:spcBef>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40080" indent="-365760" algn="just">
              <a:lnSpc>
                <a:spcPct val="130000"/>
              </a:lnSpc>
              <a:spcBef>
                <a:spcPts val="600"/>
              </a:spcBef>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914400" indent="-365760" algn="just">
              <a:lnSpc>
                <a:spcPct val="130000"/>
              </a:lnSpc>
              <a:spcBef>
                <a:spcPts val="600"/>
              </a:spcBef>
              <a:buSzPct val="7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188720" indent="-365760" algn="just">
              <a:lnSpc>
                <a:spcPct val="130000"/>
              </a:lnSpc>
              <a:spcBef>
                <a:spcPts val="600"/>
              </a:spcBef>
              <a:buSzPct val="70000"/>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just">
              <a:lnSpc>
                <a:spcPct val="130000"/>
              </a:lnSpc>
              <a:spcBef>
                <a:spcPts val="600"/>
              </a:spcBef>
              <a:buClr>
                <a:srgbClr val="003366"/>
              </a:buClr>
              <a:buSzPct val="5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7DD7987-E04A-B078-66F7-28B97932C143}"/>
              </a:ext>
            </a:extLst>
          </p:cNvPr>
          <p:cNvSpPr/>
          <p:nvPr userDrawn="1"/>
        </p:nvSpPr>
        <p:spPr>
          <a:xfrm flipV="1">
            <a:off x="7167355" y="6747425"/>
            <a:ext cx="5029200"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Rectangle 7">
            <a:extLst>
              <a:ext uri="{FF2B5EF4-FFF2-40B4-BE49-F238E27FC236}">
                <a16:creationId xmlns:a16="http://schemas.microsoft.com/office/drawing/2014/main" id="{20F6E187-38B3-578E-BC21-A3ED2DE042D0}"/>
              </a:ext>
            </a:extLst>
          </p:cNvPr>
          <p:cNvSpPr/>
          <p:nvPr userDrawn="1"/>
        </p:nvSpPr>
        <p:spPr>
          <a:xfrm>
            <a:off x="11681190" y="6260893"/>
            <a:ext cx="406834" cy="430376"/>
          </a:xfrm>
          <a:prstGeom prst="roundRect">
            <a:avLst>
              <a:gd name="adj" fmla="val 7534"/>
            </a:avLst>
          </a:prstGeom>
          <a:solidFill>
            <a:schemeClr val="accent4">
              <a:lumMod val="7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fld id="{BE7477B4-A552-4686-93D2-5126A2EE782E}" type="slidenum">
              <a:rPr lang="en-US" sz="1300" smtClean="0">
                <a:latin typeface="Cambria" panose="02040503050406030204" pitchFamily="18" charset="0"/>
                <a:ea typeface="Cambria" panose="02040503050406030204" pitchFamily="18" charset="0"/>
              </a:rPr>
              <a:pPr algn="ctr"/>
              <a:t>‹#›</a:t>
            </a:fld>
            <a:endParaRPr lang="en-GB" sz="1300">
              <a:solidFill>
                <a:schemeClr val="bg1"/>
              </a:solidFill>
              <a:latin typeface="Cambria" panose="02040503050406030204" pitchFamily="18" charset="0"/>
              <a:ea typeface="Cambria" panose="02040503050406030204" pitchFamily="18" charset="0"/>
            </a:endParaRPr>
          </a:p>
        </p:txBody>
      </p:sp>
      <p:sp>
        <p:nvSpPr>
          <p:cNvPr id="8" name="Slide Number Placeholder 5">
            <a:extLst>
              <a:ext uri="{FF2B5EF4-FFF2-40B4-BE49-F238E27FC236}">
                <a16:creationId xmlns:a16="http://schemas.microsoft.com/office/drawing/2014/main" id="{755832A7-1333-2503-DD42-0D175E7E5981}"/>
              </a:ext>
            </a:extLst>
          </p:cNvPr>
          <p:cNvSpPr txBox="1">
            <a:spLocks/>
          </p:cNvSpPr>
          <p:nvPr userDrawn="1"/>
        </p:nvSpPr>
        <p:spPr>
          <a:xfrm>
            <a:off x="11596877" y="6499551"/>
            <a:ext cx="341211" cy="267285"/>
          </a:xfrm>
          <a:prstGeom prst="rect">
            <a:avLst/>
          </a:prstGeom>
        </p:spPr>
        <p:txBody>
          <a:bodyPr lIns="0" rIns="0"/>
          <a:lstStyle>
            <a:defPPr>
              <a:defRPr lang="en-US"/>
            </a:defPPr>
            <a:lvl1pPr marL="0" algn="ctr" defTabSz="914400" rtl="0" eaLnBrk="1" latinLnBrk="0" hangingPunct="1">
              <a:defRPr sz="1200" b="1"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1" name="Đường nối Thẳng 9">
            <a:extLst>
              <a:ext uri="{FF2B5EF4-FFF2-40B4-BE49-F238E27FC236}">
                <a16:creationId xmlns:a16="http://schemas.microsoft.com/office/drawing/2014/main" id="{1858D0BF-AFD7-1216-CAEA-CC96A1E2CDEA}"/>
              </a:ext>
            </a:extLst>
          </p:cNvPr>
          <p:cNvCxnSpPr>
            <a:cxnSpLocks/>
          </p:cNvCxnSpPr>
          <p:nvPr userDrawn="1"/>
        </p:nvCxnSpPr>
        <p:spPr>
          <a:xfrm flipH="1">
            <a:off x="418289" y="765131"/>
            <a:ext cx="11519799" cy="0"/>
          </a:xfrm>
          <a:prstGeom prst="line">
            <a:avLst/>
          </a:prstGeom>
          <a:ln w="25400">
            <a:solidFill>
              <a:srgbClr val="183163"/>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FA0F25-A0FF-D7EC-C4C7-BB94D3AD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623" y="67734"/>
            <a:ext cx="737750" cy="737750"/>
          </a:xfrm>
          <a:prstGeom prst="rect">
            <a:avLst/>
          </a:prstGeom>
        </p:spPr>
      </p:pic>
      <p:sp>
        <p:nvSpPr>
          <p:cNvPr id="3" name="Title 8">
            <a:extLst>
              <a:ext uri="{FF2B5EF4-FFF2-40B4-BE49-F238E27FC236}">
                <a16:creationId xmlns:a16="http://schemas.microsoft.com/office/drawing/2014/main" id="{7A8BBD59-F9B1-A51E-B1D2-54446EB8E0DA}"/>
              </a:ext>
            </a:extLst>
          </p:cNvPr>
          <p:cNvSpPr>
            <a:spLocks noGrp="1"/>
          </p:cNvSpPr>
          <p:nvPr>
            <p:ph type="title" hasCustomPrompt="1"/>
          </p:nvPr>
        </p:nvSpPr>
        <p:spPr>
          <a:xfrm>
            <a:off x="403017" y="226362"/>
            <a:ext cx="10377551" cy="463958"/>
          </a:xfrm>
          <a:prstGeom prst="rect">
            <a:avLst/>
          </a:prstGeom>
        </p:spPr>
        <p:txBody>
          <a:bodyPr anchor="ctr"/>
          <a:lstStyle>
            <a:lvl1pPr>
              <a:lnSpc>
                <a:spcPct val="100000"/>
              </a:lnSpc>
              <a:defRPr sz="3200" b="1">
                <a:solidFill>
                  <a:srgbClr val="002060"/>
                </a:solidFill>
                <a:latin typeface="Cambria" panose="02040503050406030204" pitchFamily="18" charset="0"/>
                <a:ea typeface="Cambria" panose="02040503050406030204" pitchFamily="18" charset="0"/>
                <a:cs typeface="Cambria" panose="02040503050406030204" pitchFamily="18" charset="0"/>
              </a:defRPr>
            </a:lvl1pPr>
          </a:lstStyle>
          <a:p>
            <a:r>
              <a:rPr lang="en-US"/>
              <a:t>Title 1:……………………………………..</a:t>
            </a:r>
          </a:p>
        </p:txBody>
      </p:sp>
      <p:sp>
        <p:nvSpPr>
          <p:cNvPr id="2" name="Rectangle 5">
            <a:extLst>
              <a:ext uri="{FF2B5EF4-FFF2-40B4-BE49-F238E27FC236}">
                <a16:creationId xmlns:a16="http://schemas.microsoft.com/office/drawing/2014/main" id="{FC40C980-2BD7-A0C8-0705-4573C093AB58}"/>
              </a:ext>
            </a:extLst>
          </p:cNvPr>
          <p:cNvSpPr/>
          <p:nvPr userDrawn="1"/>
        </p:nvSpPr>
        <p:spPr>
          <a:xfrm rot="16200000">
            <a:off x="-779495" y="5963507"/>
            <a:ext cx="1670963"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 name="Isosceles Triangle 5">
            <a:extLst>
              <a:ext uri="{FF2B5EF4-FFF2-40B4-BE49-F238E27FC236}">
                <a16:creationId xmlns:a16="http://schemas.microsoft.com/office/drawing/2014/main" id="{C0B340EE-A054-FB4F-6693-90B3B4E12489}"/>
              </a:ext>
            </a:extLst>
          </p:cNvPr>
          <p:cNvSpPr/>
          <p:nvPr userDrawn="1"/>
        </p:nvSpPr>
        <p:spPr>
          <a:xfrm rot="3243627">
            <a:off x="25195" y="5145898"/>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C5B47E1-85B0-FD34-5F1D-7F2B97C90F3E}"/>
              </a:ext>
            </a:extLst>
          </p:cNvPr>
          <p:cNvSpPr/>
          <p:nvPr userDrawn="1"/>
        </p:nvSpPr>
        <p:spPr>
          <a:xfrm rot="4933871">
            <a:off x="7104884" y="6619102"/>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126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ên soạn và trình bà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60DA2-0DA0-E9A5-65DA-584F059791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4598" y="334726"/>
            <a:ext cx="2555113" cy="763418"/>
          </a:xfrm>
          <a:prstGeom prst="rect">
            <a:avLst/>
          </a:prstGeom>
        </p:spPr>
      </p:pic>
    </p:spTree>
    <p:extLst>
      <p:ext uri="{BB962C8B-B14F-4D97-AF65-F5344CB8AC3E}">
        <p14:creationId xmlns:p14="http://schemas.microsoft.com/office/powerpoint/2010/main" val="232536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ết thú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3A12-ADE1-59F5-BD6C-CC224A1EA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9744" y="3884562"/>
            <a:ext cx="4230928" cy="2828925"/>
          </a:xfrm>
          <a:prstGeom prst="rect">
            <a:avLst/>
          </a:prstGeom>
        </p:spPr>
      </p:pic>
    </p:spTree>
    <p:extLst>
      <p:ext uri="{BB962C8B-B14F-4D97-AF65-F5344CB8AC3E}">
        <p14:creationId xmlns:p14="http://schemas.microsoft.com/office/powerpoint/2010/main" val="201488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7" r:id="rId3"/>
    <p:sldLayoutId id="214748365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4B5451B-82BA-85FA-730E-8FEA360D5F4F}"/>
              </a:ext>
            </a:extLst>
          </p:cNvPr>
          <p:cNvSpPr txBox="1">
            <a:spLocks/>
          </p:cNvSpPr>
          <p:nvPr/>
        </p:nvSpPr>
        <p:spPr>
          <a:xfrm>
            <a:off x="798146" y="2462564"/>
            <a:ext cx="10781584" cy="1068219"/>
          </a:xfrm>
          <a:prstGeom prst="rect">
            <a:avLst/>
          </a:prstGeom>
        </p:spPr>
        <p:txBody>
          <a:bodyPr>
            <a:norm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dirty="0" err="1">
                <a:latin typeface="Cambria" panose="02040503050406030204" pitchFamily="18" charset="0"/>
                <a:ea typeface="Cambria" panose="02040503050406030204" pitchFamily="18" charset="0"/>
                <a:cs typeface="Arial" panose="020B0604020202020204" pitchFamily="34" charset="0"/>
              </a:rPr>
              <a:t>Kiểm</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thử</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phần</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mềm</a:t>
            </a: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5" name="Title 6">
            <a:extLst>
              <a:ext uri="{FF2B5EF4-FFF2-40B4-BE49-F238E27FC236}">
                <a16:creationId xmlns:a16="http://schemas.microsoft.com/office/drawing/2014/main" id="{33BA612D-2EED-6358-0407-9AE3A703BE6E}"/>
              </a:ext>
            </a:extLst>
          </p:cNvPr>
          <p:cNvSpPr txBox="1">
            <a:spLocks/>
          </p:cNvSpPr>
          <p:nvPr/>
        </p:nvSpPr>
        <p:spPr>
          <a:xfrm>
            <a:off x="798146" y="1927394"/>
            <a:ext cx="5347416" cy="4425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Khoa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công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nghệ</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thông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tin</a:t>
            </a:r>
          </a:p>
        </p:txBody>
      </p:sp>
      <p:sp>
        <p:nvSpPr>
          <p:cNvPr id="6" name="Title 6">
            <a:extLst>
              <a:ext uri="{FF2B5EF4-FFF2-40B4-BE49-F238E27FC236}">
                <a16:creationId xmlns:a16="http://schemas.microsoft.com/office/drawing/2014/main" id="{5A83A30E-DFA5-D992-062B-1C5BDC7B9D02}"/>
              </a:ext>
            </a:extLst>
          </p:cNvPr>
          <p:cNvSpPr txBox="1">
            <a:spLocks/>
          </p:cNvSpPr>
          <p:nvPr/>
        </p:nvSpPr>
        <p:spPr>
          <a:xfrm>
            <a:off x="798146" y="3595225"/>
            <a:ext cx="8374376" cy="954107"/>
          </a:xfrm>
          <a:prstGeom prst="rect">
            <a:avLst/>
          </a:prstGeom>
        </p:spPr>
        <p:txBody>
          <a:bodyPr wrap="square">
            <a:sp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Thực</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hành</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H</a:t>
            </a:r>
            <a:r>
              <a:rPr lang="vi-VN" sz="2800" dirty="0">
                <a:solidFill>
                  <a:schemeClr val="tx1"/>
                </a:solidFill>
                <a:latin typeface="Cambria" panose="02040503050406030204" pitchFamily="18" charset="0"/>
                <a:ea typeface="Cambria" panose="02040503050406030204" pitchFamily="18" charset="0"/>
                <a:cs typeface="Arial" panose="020B0604020202020204" pitchFamily="34" charset="0"/>
              </a:rPr>
              <a:t>ư</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ớng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dẫn</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cài</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đặt</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và</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sử</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dụng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tool selenium</a:t>
            </a:r>
          </a:p>
        </p:txBody>
      </p:sp>
    </p:spTree>
    <p:extLst>
      <p:ext uri="{BB962C8B-B14F-4D97-AF65-F5344CB8AC3E}">
        <p14:creationId xmlns:p14="http://schemas.microsoft.com/office/powerpoint/2010/main" val="7601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a:buFont typeface="Wingdings" panose="05000000000000000000" pitchFamily="2" charset="2"/>
              <a:buChar char="ü"/>
            </a:pPr>
            <a:r>
              <a:rPr lang="en-US" dirty="0" err="1"/>
              <a:t>Mở</a:t>
            </a:r>
            <a:r>
              <a:rPr lang="en-US" dirty="0"/>
              <a:t> </a:t>
            </a:r>
            <a:r>
              <a:rPr lang="en-US" dirty="0" err="1"/>
              <a:t>trình</a:t>
            </a:r>
            <a:r>
              <a:rPr lang="en-US" dirty="0"/>
              <a:t> </a:t>
            </a:r>
            <a:r>
              <a:rPr lang="en-US" dirty="0" err="1"/>
              <a:t>duyệt</a:t>
            </a:r>
            <a:r>
              <a:rPr lang="en-US" dirty="0"/>
              <a:t> Firefox</a:t>
            </a:r>
          </a:p>
          <a:p>
            <a:pPr>
              <a:buFont typeface="Wingdings" panose="05000000000000000000" pitchFamily="2" charset="2"/>
              <a:buChar char="ü"/>
            </a:pPr>
            <a:r>
              <a:rPr lang="en-US" dirty="0" err="1"/>
              <a:t>Mở</a:t>
            </a:r>
            <a:r>
              <a:rPr lang="en-US" dirty="0"/>
              <a:t> </a:t>
            </a:r>
            <a:r>
              <a:rPr lang="en-US" dirty="0" err="1"/>
              <a:t>trang</a:t>
            </a:r>
            <a:r>
              <a:rPr lang="en-US" dirty="0"/>
              <a:t> website </a:t>
            </a:r>
            <a:r>
              <a:rPr lang="en-US" dirty="0" err="1"/>
              <a:t>Shopee</a:t>
            </a:r>
            <a:r>
              <a:rPr lang="en-US" dirty="0"/>
              <a:t> </a:t>
            </a:r>
          </a:p>
          <a:p>
            <a:pPr>
              <a:buFont typeface="Wingdings" panose="05000000000000000000" pitchFamily="2" charset="2"/>
              <a:buChar char="ü"/>
            </a:pPr>
            <a:r>
              <a:rPr lang="en-US" dirty="0" err="1"/>
              <a:t>Ấn</a:t>
            </a:r>
            <a:r>
              <a:rPr lang="en-US" dirty="0"/>
              <a:t> </a:t>
            </a:r>
            <a:r>
              <a:rPr lang="en-US" dirty="0" err="1"/>
              <a:t>nút</a:t>
            </a:r>
            <a:r>
              <a:rPr lang="en-US" dirty="0"/>
              <a:t> “</a:t>
            </a:r>
            <a:r>
              <a:rPr lang="en-US" dirty="0" err="1"/>
              <a:t>Đăng</a:t>
            </a:r>
            <a:r>
              <a:rPr lang="en-US" dirty="0"/>
              <a:t> </a:t>
            </a:r>
            <a:r>
              <a:rPr lang="en-US" dirty="0" err="1"/>
              <a:t>ký</a:t>
            </a:r>
            <a:r>
              <a:rPr lang="en-US" dirty="0"/>
              <a:t>” </a:t>
            </a:r>
          </a:p>
          <a:p>
            <a:pPr>
              <a:buFont typeface="Wingdings" panose="05000000000000000000" pitchFamily="2" charset="2"/>
              <a:buChar char="ü"/>
            </a:pPr>
            <a:r>
              <a:rPr lang="en-US" dirty="0" err="1"/>
              <a:t>Đi</a:t>
            </a:r>
            <a:r>
              <a:rPr lang="en-US" dirty="0"/>
              <a:t> </a:t>
            </a:r>
            <a:r>
              <a:rPr lang="en-US" dirty="0" err="1"/>
              <a:t>đến</a:t>
            </a:r>
            <a:r>
              <a:rPr lang="en-US" dirty="0"/>
              <a:t> </a:t>
            </a:r>
            <a:r>
              <a:rPr lang="en-US" dirty="0" err="1"/>
              <a:t>màn</a:t>
            </a:r>
            <a:r>
              <a:rPr lang="en-US" dirty="0"/>
              <a:t> </a:t>
            </a:r>
            <a:r>
              <a:rPr lang="en-US" dirty="0" err="1"/>
              <a:t>hình</a:t>
            </a:r>
            <a:r>
              <a:rPr lang="en-US" dirty="0"/>
              <a:t> </a:t>
            </a:r>
            <a:r>
              <a:rPr lang="en-US" dirty="0" err="1"/>
              <a:t>đăng</a:t>
            </a:r>
            <a:r>
              <a:rPr lang="en-US" dirty="0"/>
              <a:t> </a:t>
            </a:r>
            <a:r>
              <a:rPr lang="en-US" dirty="0" err="1"/>
              <a:t>ký</a:t>
            </a:r>
            <a:endParaRPr lang="en-US" dirty="0"/>
          </a:p>
          <a:p>
            <a:pPr>
              <a:buFont typeface="Wingdings" panose="05000000000000000000" pitchFamily="2" charset="2"/>
              <a:buChar char="ü"/>
            </a:pPr>
            <a:r>
              <a:rPr lang="en-US" dirty="0"/>
              <a:t>Sau </a:t>
            </a:r>
            <a:r>
              <a:rPr lang="en-US" dirty="0" err="1"/>
              <a:t>đó</a:t>
            </a:r>
            <a:r>
              <a:rPr lang="en-US" dirty="0"/>
              <a:t> </a:t>
            </a:r>
            <a:r>
              <a:rPr lang="en-US" dirty="0" err="1"/>
              <a:t>chờ</a:t>
            </a:r>
            <a:r>
              <a:rPr lang="en-US" dirty="0"/>
              <a:t> 5s </a:t>
            </a:r>
            <a:r>
              <a:rPr lang="en-US" dirty="0" err="1"/>
              <a:t>rồi</a:t>
            </a:r>
            <a:r>
              <a:rPr lang="en-US" dirty="0"/>
              <a:t> </a:t>
            </a:r>
            <a:r>
              <a:rPr lang="en-US" dirty="0" err="1"/>
              <a:t>đóng</a:t>
            </a:r>
            <a:r>
              <a:rPr lang="en-US" dirty="0"/>
              <a:t> </a:t>
            </a:r>
            <a:r>
              <a:rPr lang="en-US" dirty="0" err="1"/>
              <a:t>trình</a:t>
            </a:r>
            <a:r>
              <a:rPr lang="en-US" dirty="0"/>
              <a:t> </a:t>
            </a:r>
            <a:r>
              <a:rPr lang="en-US" dirty="0" err="1"/>
              <a:t>duyệt</a:t>
            </a: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dụ</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spTree>
    <p:extLst>
      <p:ext uri="{BB962C8B-B14F-4D97-AF65-F5344CB8AC3E}">
        <p14:creationId xmlns:p14="http://schemas.microsoft.com/office/powerpoint/2010/main" val="31945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0" indent="0">
              <a:buNone/>
            </a:pPr>
            <a:r>
              <a:rPr lang="en-US" dirty="0"/>
              <a:t>Code </a:t>
            </a:r>
            <a:r>
              <a:rPr lang="en-US" dirty="0" err="1"/>
              <a:t>chính</a:t>
            </a:r>
            <a:r>
              <a:rPr lang="en-US" dirty="0"/>
              <a:t>: </a:t>
            </a:r>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5.</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Ví</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dụ</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pic>
        <p:nvPicPr>
          <p:cNvPr id="3" name="Picture 2">
            <a:extLst>
              <a:ext uri="{FF2B5EF4-FFF2-40B4-BE49-F238E27FC236}">
                <a16:creationId xmlns:a16="http://schemas.microsoft.com/office/drawing/2014/main" id="{7D4166F3-DEAF-4625-ACDD-198F47708814}"/>
              </a:ext>
            </a:extLst>
          </p:cNvPr>
          <p:cNvPicPr>
            <a:picLocks noChangeAspect="1"/>
          </p:cNvPicPr>
          <p:nvPr/>
        </p:nvPicPr>
        <p:blipFill>
          <a:blip r:embed="rId2"/>
          <a:stretch>
            <a:fillRect/>
          </a:stretch>
        </p:blipFill>
        <p:spPr>
          <a:xfrm>
            <a:off x="2757618" y="983919"/>
            <a:ext cx="6971267" cy="5791702"/>
          </a:xfrm>
          <a:prstGeom prst="rect">
            <a:avLst/>
          </a:prstGeom>
        </p:spPr>
      </p:pic>
    </p:spTree>
    <p:extLst>
      <p:ext uri="{BB962C8B-B14F-4D97-AF65-F5344CB8AC3E}">
        <p14:creationId xmlns:p14="http://schemas.microsoft.com/office/powerpoint/2010/main" val="407374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C3118C-3798-48BE-838F-7364D909BC37}"/>
              </a:ext>
            </a:extLst>
          </p:cNvPr>
          <p:cNvPicPr>
            <a:picLocks noChangeAspect="1"/>
          </p:cNvPicPr>
          <p:nvPr/>
        </p:nvPicPr>
        <p:blipFill rotWithShape="1">
          <a:blip r:embed="rId2"/>
          <a:srcRect l="2782" t="2397" b="2397"/>
          <a:stretch/>
        </p:blipFill>
        <p:spPr>
          <a:xfrm>
            <a:off x="0" y="774357"/>
            <a:ext cx="6096000" cy="6083644"/>
          </a:xfrm>
          <a:prstGeom prst="rect">
            <a:avLst/>
          </a:prstGeom>
        </p:spPr>
      </p:pic>
      <p:grpSp>
        <p:nvGrpSpPr>
          <p:cNvPr id="7" name="Group 2">
            <a:extLst>
              <a:ext uri="{FF2B5EF4-FFF2-40B4-BE49-F238E27FC236}">
                <a16:creationId xmlns:a16="http://schemas.microsoft.com/office/drawing/2014/main" id="{DAB491C3-2802-481B-93EA-AD7B32FBB402}"/>
              </a:ext>
            </a:extLst>
          </p:cNvPr>
          <p:cNvGrpSpPr/>
          <p:nvPr/>
        </p:nvGrpSpPr>
        <p:grpSpPr>
          <a:xfrm>
            <a:off x="8690919" y="-2735992"/>
            <a:ext cx="2186730" cy="615893"/>
            <a:chOff x="0" y="0"/>
            <a:chExt cx="2592095" cy="162211"/>
          </a:xfrm>
        </p:grpSpPr>
        <p:sp>
          <p:nvSpPr>
            <p:cNvPr id="8" name="Freeform 3">
              <a:extLst>
                <a:ext uri="{FF2B5EF4-FFF2-40B4-BE49-F238E27FC236}">
                  <a16:creationId xmlns:a16="http://schemas.microsoft.com/office/drawing/2014/main" id="{0CC944E8-0BCE-419B-BD91-F18349284C6C}"/>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9" name="TextBox 4">
              <a:extLst>
                <a:ext uri="{FF2B5EF4-FFF2-40B4-BE49-F238E27FC236}">
                  <a16:creationId xmlns:a16="http://schemas.microsoft.com/office/drawing/2014/main" id="{5ABCF12E-E19A-4910-8D29-100F403D359F}"/>
                </a:ext>
              </a:extLst>
            </p:cNvPr>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10" name="Group 6">
            <a:extLst>
              <a:ext uri="{FF2B5EF4-FFF2-40B4-BE49-F238E27FC236}">
                <a16:creationId xmlns:a16="http://schemas.microsoft.com/office/drawing/2014/main" id="{20334EAB-5FC3-4BEE-9CF8-A828269C672B}"/>
              </a:ext>
            </a:extLst>
          </p:cNvPr>
          <p:cNvGrpSpPr/>
          <p:nvPr/>
        </p:nvGrpSpPr>
        <p:grpSpPr>
          <a:xfrm>
            <a:off x="156519" y="-2735992"/>
            <a:ext cx="484824" cy="596049"/>
            <a:chOff x="0" y="0"/>
            <a:chExt cx="1536012" cy="156984"/>
          </a:xfrm>
        </p:grpSpPr>
        <p:sp>
          <p:nvSpPr>
            <p:cNvPr id="11" name="Freeform 7">
              <a:extLst>
                <a:ext uri="{FF2B5EF4-FFF2-40B4-BE49-F238E27FC236}">
                  <a16:creationId xmlns:a16="http://schemas.microsoft.com/office/drawing/2014/main" id="{15D49659-DA4D-4724-86DC-1F1BD74844C5}"/>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12" name="TextBox 8">
              <a:extLst>
                <a:ext uri="{FF2B5EF4-FFF2-40B4-BE49-F238E27FC236}">
                  <a16:creationId xmlns:a16="http://schemas.microsoft.com/office/drawing/2014/main" id="{F35FB002-ECFD-4962-BF70-349EA3973B0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3" name="Group 9">
            <a:extLst>
              <a:ext uri="{FF2B5EF4-FFF2-40B4-BE49-F238E27FC236}">
                <a16:creationId xmlns:a16="http://schemas.microsoft.com/office/drawing/2014/main" id="{D5348FA8-B562-4FB8-B7A8-FC4869432C76}"/>
              </a:ext>
            </a:extLst>
          </p:cNvPr>
          <p:cNvGrpSpPr/>
          <p:nvPr/>
        </p:nvGrpSpPr>
        <p:grpSpPr>
          <a:xfrm>
            <a:off x="0" y="5673266"/>
            <a:ext cx="1820562" cy="596049"/>
            <a:chOff x="0" y="0"/>
            <a:chExt cx="1536012" cy="156984"/>
          </a:xfrm>
        </p:grpSpPr>
        <p:sp>
          <p:nvSpPr>
            <p:cNvPr id="14" name="Freeform 10">
              <a:extLst>
                <a:ext uri="{FF2B5EF4-FFF2-40B4-BE49-F238E27FC236}">
                  <a16:creationId xmlns:a16="http://schemas.microsoft.com/office/drawing/2014/main" id="{CE4C6A24-703D-41C8-9699-2E442BA28357}"/>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5" name="TextBox 11">
              <a:extLst>
                <a:ext uri="{FF2B5EF4-FFF2-40B4-BE49-F238E27FC236}">
                  <a16:creationId xmlns:a16="http://schemas.microsoft.com/office/drawing/2014/main" id="{3DE5EF9A-FA69-4048-9BF6-606F34E84D9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6" name="Group 12">
            <a:extLst>
              <a:ext uri="{FF2B5EF4-FFF2-40B4-BE49-F238E27FC236}">
                <a16:creationId xmlns:a16="http://schemas.microsoft.com/office/drawing/2014/main" id="{EF400BC5-B23F-49E9-B2C2-54F5CC78C24E}"/>
              </a:ext>
            </a:extLst>
          </p:cNvPr>
          <p:cNvGrpSpPr/>
          <p:nvPr/>
        </p:nvGrpSpPr>
        <p:grpSpPr>
          <a:xfrm>
            <a:off x="8773296" y="5673266"/>
            <a:ext cx="3418703" cy="576205"/>
            <a:chOff x="0" y="0"/>
            <a:chExt cx="2517855" cy="135474"/>
          </a:xfrm>
        </p:grpSpPr>
        <p:sp>
          <p:nvSpPr>
            <p:cNvPr id="17" name="Freeform 13">
              <a:extLst>
                <a:ext uri="{FF2B5EF4-FFF2-40B4-BE49-F238E27FC236}">
                  <a16:creationId xmlns:a16="http://schemas.microsoft.com/office/drawing/2014/main" id="{1FD6ECEC-33A0-4744-8D46-867B7A8928B4}"/>
                </a:ext>
              </a:extLst>
            </p:cNvPr>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8" name="TextBox 14">
              <a:extLst>
                <a:ext uri="{FF2B5EF4-FFF2-40B4-BE49-F238E27FC236}">
                  <a16:creationId xmlns:a16="http://schemas.microsoft.com/office/drawing/2014/main" id="{C6F8A51B-5070-4633-B540-703BDCB81378}"/>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9" name="Group 6">
            <a:extLst>
              <a:ext uri="{FF2B5EF4-FFF2-40B4-BE49-F238E27FC236}">
                <a16:creationId xmlns:a16="http://schemas.microsoft.com/office/drawing/2014/main" id="{1773D17D-6368-44FD-8129-62B8218CE1D8}"/>
              </a:ext>
            </a:extLst>
          </p:cNvPr>
          <p:cNvGrpSpPr/>
          <p:nvPr/>
        </p:nvGrpSpPr>
        <p:grpSpPr>
          <a:xfrm>
            <a:off x="0" y="1981575"/>
            <a:ext cx="1820562" cy="596049"/>
            <a:chOff x="0" y="0"/>
            <a:chExt cx="1536012" cy="156984"/>
          </a:xfrm>
        </p:grpSpPr>
        <p:sp>
          <p:nvSpPr>
            <p:cNvPr id="20" name="Freeform 7">
              <a:extLst>
                <a:ext uri="{FF2B5EF4-FFF2-40B4-BE49-F238E27FC236}">
                  <a16:creationId xmlns:a16="http://schemas.microsoft.com/office/drawing/2014/main" id="{F055DE66-0150-4EE2-AE82-6320F20C925E}"/>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21" name="TextBox 8">
              <a:extLst>
                <a:ext uri="{FF2B5EF4-FFF2-40B4-BE49-F238E27FC236}">
                  <a16:creationId xmlns:a16="http://schemas.microsoft.com/office/drawing/2014/main" id="{67188CA7-E08C-4507-9244-7ADD8F0A40D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2" name="Group 2">
            <a:extLst>
              <a:ext uri="{FF2B5EF4-FFF2-40B4-BE49-F238E27FC236}">
                <a16:creationId xmlns:a16="http://schemas.microsoft.com/office/drawing/2014/main" id="{EFE6CC47-D20F-4EFB-8FA8-00267A4E0D9B}"/>
              </a:ext>
            </a:extLst>
          </p:cNvPr>
          <p:cNvGrpSpPr/>
          <p:nvPr/>
        </p:nvGrpSpPr>
        <p:grpSpPr>
          <a:xfrm>
            <a:off x="6952735" y="1023040"/>
            <a:ext cx="5239265" cy="1564505"/>
            <a:chOff x="-84159" y="-249841"/>
            <a:chExt cx="2676254" cy="412052"/>
          </a:xfrm>
        </p:grpSpPr>
        <p:sp>
          <p:nvSpPr>
            <p:cNvPr id="23" name="Freeform 3">
              <a:extLst>
                <a:ext uri="{FF2B5EF4-FFF2-40B4-BE49-F238E27FC236}">
                  <a16:creationId xmlns:a16="http://schemas.microsoft.com/office/drawing/2014/main" id="{A5C7EC51-FCAC-4D75-90BE-E2340351C71D}"/>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24" name="TextBox 4">
              <a:extLst>
                <a:ext uri="{FF2B5EF4-FFF2-40B4-BE49-F238E27FC236}">
                  <a16:creationId xmlns:a16="http://schemas.microsoft.com/office/drawing/2014/main" id="{4BA1C05D-277F-4FFC-A1A1-CC7FC5091501}"/>
                </a:ext>
              </a:extLst>
            </p:cNvPr>
            <p:cNvSpPr txBox="1"/>
            <p:nvPr/>
          </p:nvSpPr>
          <p:spPr>
            <a:xfrm>
              <a:off x="-84159" y="-249841"/>
              <a:ext cx="2563358" cy="162211"/>
            </a:xfrm>
            <a:prstGeom prst="rect">
              <a:avLst/>
            </a:prstGeom>
          </p:spPr>
          <p:txBody>
            <a:bodyPr lIns="50800" tIns="50800" rIns="50800" bIns="50800" rtlCol="0" anchor="ctr"/>
            <a:lstStyle/>
            <a:p>
              <a:pPr algn="ctr">
                <a:lnSpc>
                  <a:spcPts val="2940"/>
                </a:lnSpc>
              </a:pPr>
              <a:r>
                <a:rPr lang="en-US" sz="2100" dirty="0">
                  <a:solidFill>
                    <a:srgbClr val="2C434E"/>
                  </a:solidFill>
                  <a:latin typeface="Noto Sans Bold"/>
                </a:rPr>
                <a:t>Khoa </a:t>
              </a:r>
              <a:r>
                <a:rPr lang="en-US" sz="2100" dirty="0" err="1">
                  <a:solidFill>
                    <a:srgbClr val="2C434E"/>
                  </a:solidFill>
                  <a:latin typeface="Noto Sans Bold"/>
                </a:rPr>
                <a:t>Công</a:t>
              </a:r>
              <a:r>
                <a:rPr lang="en-US" sz="2100" dirty="0">
                  <a:solidFill>
                    <a:srgbClr val="2C434E"/>
                  </a:solidFill>
                  <a:latin typeface="Noto Sans Bold"/>
                </a:rPr>
                <a:t> </a:t>
              </a:r>
              <a:r>
                <a:rPr lang="en-US" sz="2100" dirty="0" err="1">
                  <a:solidFill>
                    <a:srgbClr val="2C434E"/>
                  </a:solidFill>
                  <a:latin typeface="Noto Sans Bold"/>
                </a:rPr>
                <a:t>nghệ</a:t>
              </a:r>
              <a:r>
                <a:rPr lang="en-US" sz="2100" dirty="0">
                  <a:solidFill>
                    <a:srgbClr val="2C434E"/>
                  </a:solidFill>
                  <a:latin typeface="Noto Sans Bold"/>
                </a:rPr>
                <a:t> </a:t>
              </a:r>
              <a:r>
                <a:rPr lang="en-US" sz="2100" dirty="0" err="1">
                  <a:solidFill>
                    <a:srgbClr val="2C434E"/>
                  </a:solidFill>
                  <a:latin typeface="Noto Sans Bold"/>
                </a:rPr>
                <a:t>thông</a:t>
              </a:r>
              <a:r>
                <a:rPr lang="en-US" sz="2100" dirty="0">
                  <a:solidFill>
                    <a:srgbClr val="2C434E"/>
                  </a:solidFill>
                  <a:latin typeface="Noto Sans Bold"/>
                </a:rPr>
                <a:t> tin</a:t>
              </a:r>
            </a:p>
          </p:txBody>
        </p:sp>
      </p:grpSp>
      <p:sp>
        <p:nvSpPr>
          <p:cNvPr id="25" name="TextBox 15">
            <a:extLst>
              <a:ext uri="{FF2B5EF4-FFF2-40B4-BE49-F238E27FC236}">
                <a16:creationId xmlns:a16="http://schemas.microsoft.com/office/drawing/2014/main" id="{BA1FF216-A0B4-4DE8-A714-60F16317CB6C}"/>
              </a:ext>
            </a:extLst>
          </p:cNvPr>
          <p:cNvSpPr txBox="1"/>
          <p:nvPr/>
        </p:nvSpPr>
        <p:spPr>
          <a:xfrm>
            <a:off x="6783125" y="1971652"/>
            <a:ext cx="5492661" cy="1026884"/>
          </a:xfrm>
          <a:prstGeom prst="rect">
            <a:avLst/>
          </a:prstGeom>
        </p:spPr>
        <p:txBody>
          <a:bodyPr wrap="square" lIns="0" tIns="0" rIns="0" bIns="0" rtlCol="0" anchor="t">
            <a:spAutoFit/>
          </a:bodyPr>
          <a:lstStyle/>
          <a:p>
            <a:pPr marL="0" lvl="0" indent="0" algn="ctr">
              <a:lnSpc>
                <a:spcPts val="9267"/>
              </a:lnSpc>
              <a:spcBef>
                <a:spcPct val="0"/>
              </a:spcBef>
            </a:pPr>
            <a:r>
              <a:rPr lang="en-US" sz="4000" dirty="0">
                <a:solidFill>
                  <a:srgbClr val="12222B"/>
                </a:solidFill>
                <a:latin typeface="Open Sans Bold"/>
              </a:rPr>
              <a:t>T</a:t>
            </a:r>
            <a:r>
              <a:rPr lang="en-US" sz="4000" u="none" dirty="0">
                <a:solidFill>
                  <a:srgbClr val="12222B"/>
                </a:solidFill>
                <a:latin typeface="Open Sans Bold"/>
              </a:rPr>
              <a:t>hanks for watching</a:t>
            </a:r>
          </a:p>
        </p:txBody>
      </p:sp>
      <p:sp>
        <p:nvSpPr>
          <p:cNvPr id="26" name="TextBox 16">
            <a:extLst>
              <a:ext uri="{FF2B5EF4-FFF2-40B4-BE49-F238E27FC236}">
                <a16:creationId xmlns:a16="http://schemas.microsoft.com/office/drawing/2014/main" id="{9BDE9B5E-DCAC-4EE3-8C64-1F152924E313}"/>
              </a:ext>
            </a:extLst>
          </p:cNvPr>
          <p:cNvSpPr txBox="1"/>
          <p:nvPr/>
        </p:nvSpPr>
        <p:spPr>
          <a:xfrm>
            <a:off x="6866912" y="3768656"/>
            <a:ext cx="5325088" cy="1265283"/>
          </a:xfrm>
          <a:prstGeom prst="rect">
            <a:avLst/>
          </a:prstGeom>
        </p:spPr>
        <p:txBody>
          <a:bodyPr lIns="0" tIns="0" rIns="0" bIns="0" rtlCol="0" anchor="t">
            <a:spAutoFit/>
          </a:bodyPr>
          <a:lstStyle/>
          <a:p>
            <a:pPr marL="0" lvl="0" indent="0" algn="ctr">
              <a:lnSpc>
                <a:spcPts val="3359"/>
              </a:lnSpc>
              <a:spcBef>
                <a:spcPct val="0"/>
              </a:spcBef>
            </a:pPr>
            <a:r>
              <a:rPr lang="en-US" sz="2000" i="1" u="none" dirty="0" err="1">
                <a:solidFill>
                  <a:srgbClr val="000000"/>
                </a:solidFill>
                <a:latin typeface="Noto Sans"/>
              </a:rPr>
              <a:t>Giảng</a:t>
            </a:r>
            <a:r>
              <a:rPr lang="en-US" sz="2000" i="1" u="none" dirty="0">
                <a:solidFill>
                  <a:srgbClr val="000000"/>
                </a:solidFill>
                <a:latin typeface="Noto Sans"/>
              </a:rPr>
              <a:t> </a:t>
            </a:r>
            <a:r>
              <a:rPr lang="en-US" sz="2000" i="1" u="none" dirty="0" err="1">
                <a:solidFill>
                  <a:srgbClr val="000000"/>
                </a:solidFill>
                <a:latin typeface="Noto Sans"/>
              </a:rPr>
              <a:t>viên</a:t>
            </a:r>
            <a:r>
              <a:rPr lang="en-US" sz="2000" i="1" u="none" dirty="0">
                <a:solidFill>
                  <a:srgbClr val="000000"/>
                </a:solidFill>
                <a:latin typeface="Noto Sans"/>
              </a:rPr>
              <a:t>: Lê </a:t>
            </a:r>
            <a:r>
              <a:rPr lang="en-US" sz="2000" i="1" u="none" dirty="0" err="1">
                <a:solidFill>
                  <a:srgbClr val="000000"/>
                </a:solidFill>
                <a:latin typeface="Noto Sans"/>
              </a:rPr>
              <a:t>Tuấn</a:t>
            </a:r>
            <a:r>
              <a:rPr lang="en-US" sz="2000" i="1" u="none" dirty="0">
                <a:solidFill>
                  <a:srgbClr val="000000"/>
                </a:solidFill>
                <a:latin typeface="Noto Sans"/>
              </a:rPr>
              <a:t> Anh</a:t>
            </a:r>
          </a:p>
          <a:p>
            <a:pPr marL="0" lvl="0" indent="0" algn="ctr">
              <a:lnSpc>
                <a:spcPts val="3359"/>
              </a:lnSpc>
              <a:spcBef>
                <a:spcPct val="0"/>
              </a:spcBef>
            </a:pPr>
            <a:r>
              <a:rPr lang="en-US" sz="2000" i="1" dirty="0" err="1">
                <a:solidFill>
                  <a:srgbClr val="000000"/>
                </a:solidFill>
                <a:latin typeface="Noto Sans"/>
              </a:rPr>
              <a:t>Bộ</a:t>
            </a:r>
            <a:r>
              <a:rPr lang="en-US" sz="2000" i="1" dirty="0">
                <a:solidFill>
                  <a:srgbClr val="000000"/>
                </a:solidFill>
                <a:latin typeface="Noto Sans"/>
              </a:rPr>
              <a:t> </a:t>
            </a:r>
            <a:r>
              <a:rPr lang="en-US" sz="2000" i="1" dirty="0" err="1">
                <a:solidFill>
                  <a:srgbClr val="000000"/>
                </a:solidFill>
                <a:latin typeface="Noto Sans"/>
              </a:rPr>
              <a:t>môn</a:t>
            </a:r>
            <a:r>
              <a:rPr lang="en-US" sz="2000" i="1" dirty="0">
                <a:solidFill>
                  <a:srgbClr val="000000"/>
                </a:solidFill>
                <a:latin typeface="Noto Sans"/>
              </a:rPr>
              <a:t>: </a:t>
            </a:r>
            <a:r>
              <a:rPr lang="en-US" sz="2000" i="1" dirty="0" err="1">
                <a:solidFill>
                  <a:srgbClr val="000000"/>
                </a:solidFill>
                <a:latin typeface="Noto Sans"/>
              </a:rPr>
              <a:t>Công</a:t>
            </a:r>
            <a:r>
              <a:rPr lang="en-US" sz="2000" i="1" dirty="0">
                <a:solidFill>
                  <a:srgbClr val="000000"/>
                </a:solidFill>
                <a:latin typeface="Noto Sans"/>
              </a:rPr>
              <a:t> </a:t>
            </a:r>
            <a:r>
              <a:rPr lang="en-US" sz="2000" i="1" dirty="0" err="1">
                <a:solidFill>
                  <a:srgbClr val="000000"/>
                </a:solidFill>
                <a:latin typeface="Noto Sans"/>
              </a:rPr>
              <a:t>nghệ</a:t>
            </a:r>
            <a:r>
              <a:rPr lang="en-US" sz="2000" i="1" dirty="0">
                <a:solidFill>
                  <a:srgbClr val="000000"/>
                </a:solidFill>
                <a:latin typeface="Noto Sans"/>
              </a:rPr>
              <a:t> </a:t>
            </a:r>
            <a:r>
              <a:rPr lang="en-US" sz="2000" i="1" dirty="0" err="1">
                <a:solidFill>
                  <a:srgbClr val="000000"/>
                </a:solidFill>
                <a:latin typeface="Noto Sans"/>
              </a:rPr>
              <a:t>phần</a:t>
            </a:r>
            <a:r>
              <a:rPr lang="en-US" sz="2000" i="1" dirty="0">
                <a:solidFill>
                  <a:srgbClr val="000000"/>
                </a:solidFill>
                <a:latin typeface="Noto Sans"/>
              </a:rPr>
              <a:t> </a:t>
            </a:r>
            <a:r>
              <a:rPr lang="en-US" sz="2000" i="1" dirty="0" err="1">
                <a:solidFill>
                  <a:srgbClr val="000000"/>
                </a:solidFill>
                <a:latin typeface="Noto Sans"/>
              </a:rPr>
              <a:t>mềm</a:t>
            </a:r>
            <a:endParaRPr lang="en-US" sz="2000" i="1" dirty="0">
              <a:solidFill>
                <a:srgbClr val="000000"/>
              </a:solidFill>
              <a:latin typeface="Noto Sans"/>
            </a:endParaRPr>
          </a:p>
          <a:p>
            <a:pPr marL="0" lvl="0" indent="0" algn="ctr">
              <a:lnSpc>
                <a:spcPts val="3359"/>
              </a:lnSpc>
              <a:spcBef>
                <a:spcPct val="0"/>
              </a:spcBef>
            </a:pPr>
            <a:r>
              <a:rPr lang="en-US" sz="2000" i="1" u="none" dirty="0">
                <a:solidFill>
                  <a:srgbClr val="000000"/>
                </a:solidFill>
                <a:latin typeface="Noto Sans"/>
              </a:rPr>
              <a:t>Account: AnhLT</a:t>
            </a:r>
            <a:r>
              <a:rPr lang="en-US" sz="2000" i="1" dirty="0">
                <a:solidFill>
                  <a:srgbClr val="000000"/>
                </a:solidFill>
                <a:latin typeface="Noto Sans"/>
              </a:rPr>
              <a:t>2@eaut.edu.vn</a:t>
            </a:r>
            <a:r>
              <a:rPr lang="en-US" sz="2000" i="1" u="none" dirty="0">
                <a:solidFill>
                  <a:srgbClr val="000000"/>
                </a:solidFill>
                <a:latin typeface="Noto Sans"/>
              </a:rPr>
              <a:t> </a:t>
            </a:r>
          </a:p>
        </p:txBody>
      </p:sp>
    </p:spTree>
    <p:extLst>
      <p:ext uri="{BB962C8B-B14F-4D97-AF65-F5344CB8AC3E}">
        <p14:creationId xmlns:p14="http://schemas.microsoft.com/office/powerpoint/2010/main" val="32144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5DF94-CCA2-C377-9249-33CB6FD2EF90}"/>
              </a:ext>
            </a:extLst>
          </p:cNvPr>
          <p:cNvSpPr>
            <a:spLocks noGrp="1"/>
          </p:cNvSpPr>
          <p:nvPr>
            <p:ph type="title"/>
          </p:nvPr>
        </p:nvSpPr>
        <p:spPr>
          <a:xfrm>
            <a:off x="418289" y="121512"/>
            <a:ext cx="10695758" cy="644123"/>
          </a:xfrm>
        </p:spPr>
        <p:txBody>
          <a:bodyPr/>
          <a:lstStyle/>
          <a:p>
            <a:r>
              <a:rPr lang="en-GB" dirty="0"/>
              <a:t>NỘI DUNG THỰC HÀNH</a:t>
            </a:r>
          </a:p>
        </p:txBody>
      </p:sp>
      <p:sp>
        <p:nvSpPr>
          <p:cNvPr id="4" name="Content Placeholder 3">
            <a:extLst>
              <a:ext uri="{FF2B5EF4-FFF2-40B4-BE49-F238E27FC236}">
                <a16:creationId xmlns:a16="http://schemas.microsoft.com/office/drawing/2014/main" id="{18AA3744-609E-5AEC-D0A9-C1172BF6A422}"/>
              </a:ext>
            </a:extLst>
          </p:cNvPr>
          <p:cNvSpPr>
            <a:spLocks noGrp="1"/>
          </p:cNvSpPr>
          <p:nvPr>
            <p:ph sz="quarter" idx="13"/>
          </p:nvPr>
        </p:nvSpPr>
        <p:spPr>
          <a:xfrm>
            <a:off x="418289" y="1057498"/>
            <a:ext cx="11400098" cy="5434866"/>
          </a:xfrm>
        </p:spPr>
        <p:txBody>
          <a:bodyPr/>
          <a:lstStyle/>
          <a:p>
            <a:pPr marL="457200" indent="-457200">
              <a:lnSpc>
                <a:spcPct val="130000"/>
              </a:lnSpc>
              <a:spcBef>
                <a:spcPts val="600"/>
              </a:spcBef>
              <a:buFont typeface="+mj-lt"/>
              <a:buAutoNum type="arabicPeriod"/>
            </a:pPr>
            <a:r>
              <a:rPr lang="de-DE" b="1" dirty="0">
                <a:solidFill>
                  <a:schemeClr val="tx1"/>
                </a:solidFill>
              </a:rPr>
              <a:t>Gi</a:t>
            </a:r>
            <a:r>
              <a:rPr lang="en-US" b="1" dirty="0" err="1"/>
              <a:t>ới</a:t>
            </a:r>
            <a:r>
              <a:rPr lang="en-US" b="1" dirty="0"/>
              <a:t> </a:t>
            </a:r>
            <a:r>
              <a:rPr lang="en-US" b="1" dirty="0" err="1"/>
              <a:t>thiệu</a:t>
            </a:r>
            <a:r>
              <a:rPr lang="en-US" b="1" dirty="0"/>
              <a:t> </a:t>
            </a:r>
            <a:r>
              <a:rPr lang="en-US" b="1" dirty="0" err="1"/>
              <a:t>kiểm</a:t>
            </a:r>
            <a:r>
              <a:rPr lang="en-US" b="1" dirty="0"/>
              <a:t> </a:t>
            </a:r>
            <a:r>
              <a:rPr lang="en-US" b="1" dirty="0" err="1"/>
              <a:t>thử</a:t>
            </a:r>
            <a:r>
              <a:rPr lang="en-US" b="1" dirty="0"/>
              <a:t> </a:t>
            </a:r>
            <a:r>
              <a:rPr lang="en-US" b="1" dirty="0" err="1"/>
              <a:t>tự</a:t>
            </a:r>
            <a:r>
              <a:rPr lang="en-US" b="1" dirty="0"/>
              <a:t> </a:t>
            </a:r>
            <a:r>
              <a:rPr lang="en-US" b="1" dirty="0" err="1"/>
              <a:t>động</a:t>
            </a:r>
            <a:r>
              <a:rPr lang="en-US" b="1" dirty="0"/>
              <a:t> </a:t>
            </a:r>
            <a:r>
              <a:rPr lang="en-US" b="1" dirty="0" err="1"/>
              <a:t>và</a:t>
            </a:r>
            <a:r>
              <a:rPr lang="en-US" b="1" dirty="0"/>
              <a:t> </a:t>
            </a:r>
            <a:r>
              <a:rPr lang="en-US" b="1" dirty="0" err="1"/>
              <a:t>công</a:t>
            </a:r>
            <a:r>
              <a:rPr lang="en-US" b="1" dirty="0"/>
              <a:t> </a:t>
            </a:r>
            <a:r>
              <a:rPr lang="en-US" b="1" dirty="0" err="1"/>
              <a:t>cụ</a:t>
            </a:r>
            <a:r>
              <a:rPr lang="en-US" b="1" dirty="0"/>
              <a:t> Selenium</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Tổng quan Selenium và s</a:t>
            </a:r>
            <a:r>
              <a:rPr lang="en-US" b="1" dirty="0"/>
              <a:t>ử </a:t>
            </a:r>
            <a:r>
              <a:rPr lang="en-US" b="1" dirty="0" err="1"/>
              <a:t>dụng</a:t>
            </a:r>
            <a:r>
              <a:rPr lang="en-US" b="1" dirty="0"/>
              <a:t> selenium IDE</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Cài đặt môi tr</a:t>
            </a:r>
            <a:r>
              <a:rPr lang="en-US" b="1" dirty="0" err="1">
                <a:solidFill>
                  <a:schemeClr val="tx1"/>
                </a:solidFill>
              </a:rPr>
              <a:t>ư</a:t>
            </a:r>
            <a:r>
              <a:rPr lang="en-US" b="1" dirty="0" err="1"/>
              <a:t>ờng</a:t>
            </a:r>
            <a:r>
              <a:rPr lang="en-US" b="1" dirty="0"/>
              <a:t> </a:t>
            </a:r>
            <a:r>
              <a:rPr lang="en-US" b="1" dirty="0" err="1"/>
              <a:t>và</a:t>
            </a:r>
            <a:r>
              <a:rPr lang="en-US" b="1" dirty="0"/>
              <a:t> </a:t>
            </a:r>
            <a:r>
              <a:rPr lang="en-US" b="1" dirty="0" err="1"/>
              <a:t>chạy</a:t>
            </a:r>
            <a:r>
              <a:rPr lang="en-US" b="1" dirty="0"/>
              <a:t> test </a:t>
            </a:r>
            <a:r>
              <a:rPr lang="en-US" b="1" dirty="0" err="1"/>
              <a:t>đầu</a:t>
            </a:r>
            <a:r>
              <a:rPr lang="en-US" b="1" dirty="0"/>
              <a:t> </a:t>
            </a:r>
            <a:r>
              <a:rPr lang="en-US" b="1" dirty="0" err="1"/>
              <a:t>tiên</a:t>
            </a:r>
            <a:r>
              <a:rPr lang="en-US" b="1" dirty="0"/>
              <a:t> </a:t>
            </a:r>
            <a:r>
              <a:rPr lang="en-US" b="1" dirty="0" err="1"/>
              <a:t>với</a:t>
            </a:r>
            <a:r>
              <a:rPr lang="en-US" b="1" dirty="0"/>
              <a:t> </a:t>
            </a:r>
            <a:r>
              <a:rPr lang="en-US" b="1"/>
              <a:t>selenium WebDriver</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a:t>
            </a:r>
            <a:r>
              <a:rPr lang="vi-VN" b="1" dirty="0">
                <a:solidFill>
                  <a:schemeClr val="tx1"/>
                </a:solidFill>
              </a:rPr>
              <a:t>ư</a:t>
            </a:r>
            <a:r>
              <a:rPr lang="en-US" b="1" dirty="0" err="1"/>
              <a:t>ơng</a:t>
            </a:r>
            <a:r>
              <a:rPr lang="en-US" b="1" dirty="0"/>
              <a:t> </a:t>
            </a:r>
            <a:r>
              <a:rPr lang="en-US" b="1" dirty="0" err="1"/>
              <a:t>tác</a:t>
            </a:r>
            <a:r>
              <a:rPr lang="en-US" b="1" dirty="0"/>
              <a:t> </a:t>
            </a:r>
            <a:r>
              <a:rPr lang="en-US" b="1" dirty="0" err="1"/>
              <a:t>với</a:t>
            </a:r>
            <a:r>
              <a:rPr lang="en-US" b="1" dirty="0"/>
              <a:t> </a:t>
            </a:r>
            <a:r>
              <a:rPr lang="en-US" b="1" dirty="0" err="1"/>
              <a:t>phần</a:t>
            </a:r>
            <a:r>
              <a:rPr lang="en-US" b="1" dirty="0"/>
              <a:t> </a:t>
            </a:r>
            <a:r>
              <a:rPr lang="en-US" b="1" dirty="0" err="1"/>
              <a:t>tử</a:t>
            </a:r>
            <a:r>
              <a:rPr lang="en-US" b="1" dirty="0"/>
              <a:t> Web</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Viết test case đ</a:t>
            </a:r>
            <a:r>
              <a:rPr lang="vi-VN" b="1" dirty="0">
                <a:solidFill>
                  <a:schemeClr val="tx1"/>
                </a:solidFill>
              </a:rPr>
              <a:t>ơ</a:t>
            </a:r>
            <a:r>
              <a:rPr lang="en-US" b="1" dirty="0">
                <a:solidFill>
                  <a:schemeClr val="tx1"/>
                </a:solidFill>
              </a:rPr>
              <a:t>n </a:t>
            </a:r>
            <a:r>
              <a:rPr lang="en-US" b="1" dirty="0" err="1">
                <a:solidFill>
                  <a:schemeClr val="tx1"/>
                </a:solidFill>
              </a:rPr>
              <a:t>giản</a:t>
            </a:r>
            <a:r>
              <a:rPr lang="en-US" b="1" dirty="0">
                <a:solidFill>
                  <a:schemeClr val="tx1"/>
                </a:solidFill>
              </a:rPr>
              <a:t> </a:t>
            </a:r>
            <a:r>
              <a:rPr lang="en-US" b="1" dirty="0" err="1">
                <a:solidFill>
                  <a:schemeClr val="tx1"/>
                </a:solidFill>
              </a:rPr>
              <a:t>hoàn</a:t>
            </a:r>
            <a:r>
              <a:rPr lang="en-US" b="1" dirty="0">
                <a:solidFill>
                  <a:schemeClr val="tx1"/>
                </a:solidFill>
              </a:rPr>
              <a:t> </a:t>
            </a:r>
            <a:r>
              <a:rPr lang="en-US" b="1" dirty="0" err="1">
                <a:solidFill>
                  <a:schemeClr val="tx1"/>
                </a:solidFill>
              </a:rPr>
              <a:t>chỉnh</a:t>
            </a:r>
            <a:endParaRPr lang="en-US" b="1" dirty="0">
              <a:solidFill>
                <a:schemeClr val="tx1"/>
              </a:solidFill>
            </a:endParaRPr>
          </a:p>
          <a:p>
            <a:pPr marL="457200" indent="-457200">
              <a:lnSpc>
                <a:spcPct val="130000"/>
              </a:lnSpc>
              <a:spcBef>
                <a:spcPts val="600"/>
              </a:spcBef>
              <a:buFont typeface="+mj-lt"/>
              <a:buAutoNum type="arabicPeriod"/>
            </a:pPr>
            <a:r>
              <a:rPr lang="en-US" b="1" dirty="0" err="1"/>
              <a:t>Tổng</a:t>
            </a:r>
            <a:r>
              <a:rPr lang="en-US" b="1" dirty="0"/>
              <a:t> </a:t>
            </a:r>
            <a:r>
              <a:rPr lang="en-US" b="1" dirty="0" err="1"/>
              <a:t>kết</a:t>
            </a:r>
            <a:r>
              <a:rPr lang="en-US" b="1" dirty="0"/>
              <a:t> </a:t>
            </a:r>
            <a:r>
              <a:rPr lang="en-US" b="1" dirty="0" err="1"/>
              <a:t>và</a:t>
            </a:r>
            <a:r>
              <a:rPr lang="en-US" b="1" dirty="0"/>
              <a:t> </a:t>
            </a:r>
            <a:r>
              <a:rPr lang="en-US" b="1" dirty="0" err="1"/>
              <a:t>hướng</a:t>
            </a:r>
            <a:r>
              <a:rPr lang="en-US" b="1" dirty="0"/>
              <a:t> </a:t>
            </a:r>
            <a:r>
              <a:rPr lang="en-US" b="1" dirty="0" err="1"/>
              <a:t>phát</a:t>
            </a:r>
            <a:r>
              <a:rPr lang="en-US" b="1" dirty="0"/>
              <a:t> </a:t>
            </a:r>
            <a:r>
              <a:rPr lang="en-US" b="1" dirty="0" err="1"/>
              <a:t>triển</a:t>
            </a:r>
            <a:endParaRPr lang="de-DE" b="1" dirty="0">
              <a:solidFill>
                <a:schemeClr val="tx1"/>
              </a:solidFill>
            </a:endParaRPr>
          </a:p>
        </p:txBody>
      </p:sp>
    </p:spTree>
    <p:extLst>
      <p:ext uri="{BB962C8B-B14F-4D97-AF65-F5344CB8AC3E}">
        <p14:creationId xmlns:p14="http://schemas.microsoft.com/office/powerpoint/2010/main" val="25172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49582-27AF-44B9-3AE5-296D00E945B8}"/>
              </a:ext>
            </a:extLst>
          </p:cNvPr>
          <p:cNvSpPr>
            <a:spLocks noGrp="1"/>
          </p:cNvSpPr>
          <p:nvPr>
            <p:ph type="title"/>
          </p:nvPr>
        </p:nvSpPr>
        <p:spPr>
          <a:xfrm>
            <a:off x="403017" y="195674"/>
            <a:ext cx="10377551" cy="463958"/>
          </a:xfrm>
        </p:spPr>
        <p:txBody>
          <a:bodyPr/>
          <a:lstStyle/>
          <a:p>
            <a:r>
              <a:rPr lang="en-GB"/>
              <a:t>MỤC TIÊU</a:t>
            </a:r>
          </a:p>
        </p:txBody>
      </p:sp>
      <p:sp>
        <p:nvSpPr>
          <p:cNvPr id="4" name="Content Placeholder 3">
            <a:extLst>
              <a:ext uri="{FF2B5EF4-FFF2-40B4-BE49-F238E27FC236}">
                <a16:creationId xmlns:a16="http://schemas.microsoft.com/office/drawing/2014/main" id="{AB3DE417-DA10-65D3-A5C0-8D0BC9B1ADA4}"/>
              </a:ext>
            </a:extLst>
          </p:cNvPr>
          <p:cNvSpPr>
            <a:spLocks noGrp="1"/>
          </p:cNvSpPr>
          <p:nvPr>
            <p:ph sz="quarter" idx="13"/>
          </p:nvPr>
        </p:nvSpPr>
        <p:spPr/>
        <p:txBody>
          <a:bodyPr/>
          <a:lstStyle/>
          <a:p>
            <a:pPr marL="0" indent="0">
              <a:buNone/>
            </a:pPr>
            <a:r>
              <a:rPr lang="vi-VN" dirty="0">
                <a:solidFill>
                  <a:schemeClr val="tx1"/>
                </a:solidFill>
              </a:rPr>
              <a:t>Sau bài học này, người học có thể:</a:t>
            </a:r>
          </a:p>
          <a:p>
            <a:pPr marL="457200" indent="-457200">
              <a:buFont typeface="+mj-lt"/>
              <a:buAutoNum type="arabicPeriod"/>
            </a:pPr>
            <a:r>
              <a:rPr lang="en-US" dirty="0" err="1">
                <a:solidFill>
                  <a:schemeClr val="tx1"/>
                </a:solidFill>
              </a:rPr>
              <a:t>Ôn</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kiến</a:t>
            </a:r>
            <a:r>
              <a:rPr lang="en-US" dirty="0">
                <a:solidFill>
                  <a:schemeClr val="tx1"/>
                </a:solidFill>
              </a:rPr>
              <a:t> </a:t>
            </a:r>
            <a:r>
              <a:rPr lang="en-US" dirty="0" err="1">
                <a:solidFill>
                  <a:schemeClr val="tx1"/>
                </a:solidFill>
              </a:rPr>
              <a:t>th</a:t>
            </a:r>
            <a:r>
              <a:rPr lang="en-US" dirty="0" err="1"/>
              <a:t>ức</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vi-VN" dirty="0">
              <a:solidFill>
                <a:schemeClr val="tx1"/>
              </a:solidFill>
            </a:endParaRPr>
          </a:p>
          <a:p>
            <a:pPr marL="457200" indent="-457200">
              <a:buFont typeface="+mj-lt"/>
              <a:buAutoNum type="arabicPeriod"/>
            </a:pPr>
            <a:r>
              <a:rPr lang="en-US" dirty="0" err="1">
                <a:solidFill>
                  <a:schemeClr val="tx1"/>
                </a:solidFill>
              </a:rPr>
              <a:t>Hiểu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a:t>
            </a:r>
            <a:r>
              <a:rPr lang="en-US" dirty="0" err="1"/>
              <a:t>ử</a:t>
            </a:r>
            <a:r>
              <a:rPr lang="en-US" dirty="0"/>
              <a:t> </a:t>
            </a:r>
            <a:r>
              <a:rPr lang="en-US" dirty="0" err="1"/>
              <a:t>dụng</a:t>
            </a:r>
            <a:r>
              <a:rPr lang="en-US" dirty="0"/>
              <a:t> đ</a:t>
            </a:r>
            <a:r>
              <a:rPr lang="vi-VN" dirty="0"/>
              <a:t>ư</a:t>
            </a:r>
            <a:r>
              <a:rPr lang="en-US" dirty="0" err="1"/>
              <a:t>ợc</a:t>
            </a:r>
            <a:r>
              <a:rPr lang="en-US" dirty="0"/>
              <a:t> tool test selenium</a:t>
            </a:r>
            <a:endParaRPr lang="vi-VN" dirty="0">
              <a:solidFill>
                <a:schemeClr val="tx1"/>
              </a:solidFill>
            </a:endParaRPr>
          </a:p>
          <a:p>
            <a:pPr marL="0" indent="0">
              <a:buNone/>
            </a:pPr>
            <a:endParaRPr lang="vi-VN" dirty="0">
              <a:solidFill>
                <a:schemeClr val="tx1"/>
              </a:solidFill>
            </a:endParaRPr>
          </a:p>
        </p:txBody>
      </p:sp>
    </p:spTree>
    <p:extLst>
      <p:ext uri="{BB962C8B-B14F-4D97-AF65-F5344CB8AC3E}">
        <p14:creationId xmlns:p14="http://schemas.microsoft.com/office/powerpoint/2010/main" val="2534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t>4</a:t>
            </a:r>
            <a:r>
              <a:rPr lang="en-GB" dirty="0">
                <a:solidFill>
                  <a:schemeClr val="tx1"/>
                </a:solidFill>
              </a:rPr>
              <a:t>.1. </a:t>
            </a:r>
            <a:r>
              <a:rPr lang="en-US" dirty="0" err="1">
                <a:solidFill>
                  <a:schemeClr val="tx1"/>
                </a:solidFill>
              </a:rPr>
              <a:t>Tổng</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về</a:t>
            </a:r>
            <a:r>
              <a:rPr lang="en-US" dirty="0">
                <a:solidFill>
                  <a:schemeClr val="tx1"/>
                </a:solidFill>
              </a:rPr>
              <a:t> element (</a:t>
            </a:r>
            <a:r>
              <a:rPr lang="en-US" dirty="0" err="1"/>
              <a:t>webelement</a:t>
            </a:r>
            <a:r>
              <a:rPr lang="en-US" dirty="0"/>
              <a:t>)</a:t>
            </a:r>
          </a:p>
          <a:p>
            <a:pPr marL="0" indent="0">
              <a:buNone/>
            </a:pPr>
            <a:r>
              <a:rPr lang="en-US" dirty="0">
                <a:solidFill>
                  <a:schemeClr val="tx1"/>
                </a:solidFill>
              </a:rPr>
              <a:t>4.2. Ph</a:t>
            </a:r>
            <a:r>
              <a:rPr lang="vi-VN" dirty="0">
                <a:solidFill>
                  <a:schemeClr val="tx1"/>
                </a:solidFill>
              </a:rPr>
              <a:t>ư</a:t>
            </a:r>
            <a:r>
              <a:rPr lang="en-US" dirty="0" err="1"/>
              <a:t>ơng</a:t>
            </a:r>
            <a:r>
              <a:rPr lang="en-US" dirty="0"/>
              <a:t> </a:t>
            </a:r>
            <a:r>
              <a:rPr lang="en-US" dirty="0" err="1"/>
              <a:t>thức</a:t>
            </a:r>
            <a:r>
              <a:rPr lang="en-US" dirty="0"/>
              <a:t> </a:t>
            </a:r>
          </a:p>
          <a:p>
            <a:pPr marL="0" indent="0">
              <a:buNone/>
            </a:pPr>
            <a:r>
              <a:rPr lang="en-US" dirty="0">
                <a:solidFill>
                  <a:schemeClr val="tx1"/>
                </a:solidFill>
              </a:rPr>
              <a:t>4.3. </a:t>
            </a:r>
            <a:r>
              <a:rPr lang="en-US" dirty="0" err="1">
                <a:solidFill>
                  <a:schemeClr val="tx1"/>
                </a:solidFill>
              </a:rPr>
              <a:t>Các</a:t>
            </a:r>
            <a:r>
              <a:rPr lang="en-US" dirty="0" err="1"/>
              <a:t>h</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phần</a:t>
            </a:r>
            <a:r>
              <a:rPr lang="en-US" dirty="0"/>
              <a:t> </a:t>
            </a:r>
            <a:r>
              <a:rPr lang="en-US" dirty="0" err="1"/>
              <a:t>tử</a:t>
            </a:r>
            <a:endParaRPr lang="en-GB" dirty="0">
              <a:solidFill>
                <a:schemeClr val="tx1"/>
              </a:solidFill>
            </a:endParaRPr>
          </a:p>
          <a:p>
            <a:pPr marL="0" indent="0">
              <a:buNone/>
            </a:pPr>
            <a:r>
              <a:rPr lang="en-GB" dirty="0"/>
              <a:t>4</a:t>
            </a:r>
            <a:r>
              <a:rPr lang="en-GB" dirty="0">
                <a:solidFill>
                  <a:schemeClr val="tx1"/>
                </a:solidFill>
              </a:rPr>
              <a:t>.4. </a:t>
            </a:r>
            <a:r>
              <a:rPr lang="en-US" dirty="0" err="1">
                <a:solidFill>
                  <a:schemeClr val="tx1"/>
                </a:solidFill>
              </a:rPr>
              <a:t>Một</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thao</a:t>
            </a:r>
            <a:r>
              <a:rPr lang="en-US" dirty="0">
                <a:solidFill>
                  <a:schemeClr val="tx1"/>
                </a:solidFill>
              </a:rPr>
              <a:t> </a:t>
            </a:r>
            <a:r>
              <a:rPr lang="en-US" dirty="0" err="1">
                <a:solidFill>
                  <a:schemeClr val="tx1"/>
                </a:solidFill>
              </a:rPr>
              <a:t>tác</a:t>
            </a:r>
            <a:r>
              <a:rPr lang="en-US" dirty="0">
                <a:solidFill>
                  <a:schemeClr val="tx1"/>
                </a:solidFill>
              </a:rPr>
              <a:t> c</a:t>
            </a:r>
            <a:r>
              <a:rPr lang="vi-VN" dirty="0">
                <a:solidFill>
                  <a:schemeClr val="tx1"/>
                </a:solidFill>
              </a:rPr>
              <a:t>ơ</a:t>
            </a:r>
            <a:r>
              <a:rPr lang="en-US" dirty="0">
                <a:solidFill>
                  <a:schemeClr val="tx1"/>
                </a:solidFill>
              </a:rPr>
              <a:t> </a:t>
            </a:r>
            <a:r>
              <a:rPr lang="en-US" dirty="0" err="1">
                <a:solidFill>
                  <a:schemeClr val="tx1"/>
                </a:solidFill>
              </a:rPr>
              <a:t>bản</a:t>
            </a:r>
            <a:endParaRPr lang="en-GB" dirty="0">
              <a:solidFill>
                <a:schemeClr val="tx1"/>
              </a:solidFill>
            </a:endParaRPr>
          </a:p>
          <a:p>
            <a:pPr marL="0" indent="0">
              <a:buNone/>
            </a:pPr>
            <a:r>
              <a:rPr lang="en-GB" dirty="0"/>
              <a:t>4</a:t>
            </a:r>
            <a:r>
              <a:rPr lang="en-GB" dirty="0">
                <a:solidFill>
                  <a:schemeClr val="tx1"/>
                </a:solidFill>
              </a:rPr>
              <a:t>.5. </a:t>
            </a:r>
            <a:r>
              <a:rPr lang="en-US" dirty="0" err="1">
                <a:solidFill>
                  <a:schemeClr val="tx1"/>
                </a:solidFill>
              </a:rPr>
              <a:t>Ví</a:t>
            </a:r>
            <a:r>
              <a:rPr lang="en-US" dirty="0">
                <a:solidFill>
                  <a:schemeClr val="tx1"/>
                </a:solidFill>
              </a:rPr>
              <a:t> </a:t>
            </a:r>
            <a:r>
              <a:rPr lang="en-US" dirty="0" err="1">
                <a:solidFill>
                  <a:schemeClr val="tx1"/>
                </a:solidFill>
              </a:rPr>
              <a:t>dụ</a:t>
            </a:r>
            <a:endParaRPr lang="en-GB" dirty="0">
              <a:solidFill>
                <a:schemeClr val="tx1"/>
              </a:solidFill>
            </a:endParaRPr>
          </a:p>
          <a:p>
            <a:pPr marL="457200" indent="-457200">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30718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7088000" y="1567731"/>
            <a:ext cx="4506592" cy="4267957"/>
          </a:xfrm>
        </p:spPr>
        <p:txBody>
          <a:bodyPr/>
          <a:lstStyle/>
          <a:p>
            <a:pPr marL="0" indent="0">
              <a:buNone/>
            </a:pPr>
            <a:r>
              <a:rPr lang="en-US" dirty="0"/>
              <a:t>- E</a:t>
            </a:r>
            <a:r>
              <a:rPr lang="vi-VN" dirty="0"/>
              <a:t>lement (hoặc WebElement) là một đối tượng đại diện cho một thành phần cụ thể trên trang web, chẳng hạn như một nút, một trường văn bản, một liên kết, một hình ảnh, </a:t>
            </a:r>
            <a:r>
              <a:rPr lang="en-US" dirty="0"/>
              <a:t>v.v... </a:t>
            </a:r>
            <a:r>
              <a:rPr lang="vi-VN" dirty="0"/>
              <a:t>Hiểu đơn giản, element là những thứ </a:t>
            </a:r>
            <a:r>
              <a:rPr lang="en-US" dirty="0" err="1"/>
              <a:t>chúng</a:t>
            </a:r>
            <a:r>
              <a:rPr lang="en-US" dirty="0"/>
              <a:t> ta</a:t>
            </a:r>
            <a:r>
              <a:rPr lang="vi-VN" dirty="0"/>
              <a:t> có thể nhìn thấy và tương tác trên một trang web</a:t>
            </a:r>
            <a:r>
              <a:rPr lang="en-US" dirty="0"/>
              <a:t>.</a:t>
            </a:r>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Tổng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quan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về</a:t>
            </a:r>
            <a:r>
              <a:rPr lang="en-US" sz="2600" b="1" dirty="0">
                <a:latin typeface="Cambria" panose="02040503050406030204" pitchFamily="18" charset="0"/>
                <a:ea typeface="Cambria" panose="02040503050406030204" pitchFamily="18" charset="0"/>
              </a:rPr>
              <a:t> element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grpSp>
        <p:nvGrpSpPr>
          <p:cNvPr id="5" name="Group 4">
            <a:extLst>
              <a:ext uri="{FF2B5EF4-FFF2-40B4-BE49-F238E27FC236}">
                <a16:creationId xmlns:a16="http://schemas.microsoft.com/office/drawing/2014/main" id="{17943E05-D96C-4561-8E7B-24279D405A9A}"/>
              </a:ext>
            </a:extLst>
          </p:cNvPr>
          <p:cNvGrpSpPr/>
          <p:nvPr/>
        </p:nvGrpSpPr>
        <p:grpSpPr>
          <a:xfrm>
            <a:off x="418288" y="1802957"/>
            <a:ext cx="6431143" cy="3947054"/>
            <a:chOff x="418288" y="1802957"/>
            <a:chExt cx="6431143" cy="3947054"/>
          </a:xfrm>
        </p:grpSpPr>
        <p:pic>
          <p:nvPicPr>
            <p:cNvPr id="2" name="Picture 1">
              <a:extLst>
                <a:ext uri="{FF2B5EF4-FFF2-40B4-BE49-F238E27FC236}">
                  <a16:creationId xmlns:a16="http://schemas.microsoft.com/office/drawing/2014/main" id="{EDACDB5A-D76D-42A5-A6B5-27CB68BBFF59}"/>
                </a:ext>
              </a:extLst>
            </p:cNvPr>
            <p:cNvPicPr>
              <a:picLocks noChangeAspect="1"/>
            </p:cNvPicPr>
            <p:nvPr/>
          </p:nvPicPr>
          <p:blipFill>
            <a:blip r:embed="rId2"/>
            <a:stretch>
              <a:fillRect/>
            </a:stretch>
          </p:blipFill>
          <p:spPr>
            <a:xfrm>
              <a:off x="418288" y="1802957"/>
              <a:ext cx="6431143" cy="3947054"/>
            </a:xfrm>
            <a:prstGeom prst="rect">
              <a:avLst/>
            </a:prstGeom>
          </p:spPr>
        </p:pic>
        <p:pic>
          <p:nvPicPr>
            <p:cNvPr id="3" name="Picture 2">
              <a:extLst>
                <a:ext uri="{FF2B5EF4-FFF2-40B4-BE49-F238E27FC236}">
                  <a16:creationId xmlns:a16="http://schemas.microsoft.com/office/drawing/2014/main" id="{216CA868-547A-40A2-A08C-C1B5ED8A5DFE}"/>
                </a:ext>
              </a:extLst>
            </p:cNvPr>
            <p:cNvPicPr>
              <a:picLocks noChangeAspect="1"/>
            </p:cNvPicPr>
            <p:nvPr/>
          </p:nvPicPr>
          <p:blipFill>
            <a:blip r:embed="rId3"/>
            <a:stretch>
              <a:fillRect/>
            </a:stretch>
          </p:blipFill>
          <p:spPr>
            <a:xfrm>
              <a:off x="418288" y="1802957"/>
              <a:ext cx="3428782" cy="1074513"/>
            </a:xfrm>
            <a:prstGeom prst="rect">
              <a:avLst/>
            </a:prstGeom>
          </p:spPr>
        </p:pic>
      </p:grpSp>
    </p:spTree>
    <p:extLst>
      <p:ext uri="{BB962C8B-B14F-4D97-AF65-F5344CB8AC3E}">
        <p14:creationId xmlns:p14="http://schemas.microsoft.com/office/powerpoint/2010/main" val="41636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18289" y="1295021"/>
            <a:ext cx="10923373" cy="4267957"/>
          </a:xfrm>
        </p:spPr>
        <p:txBody>
          <a:bodyPr/>
          <a:lstStyle/>
          <a:p>
            <a:pPr marL="0" indent="0">
              <a:lnSpc>
                <a:spcPct val="150000"/>
              </a:lnSpc>
              <a:buNone/>
            </a:pPr>
            <a:r>
              <a:rPr lang="en-US" altLang="en-US" sz="2600" dirty="0">
                <a:cs typeface="+mn-cs"/>
              </a:rPr>
              <a:t>Selenium WebDriver </a:t>
            </a:r>
            <a:r>
              <a:rPr lang="en-US" altLang="en-US" sz="2600" dirty="0" err="1">
                <a:cs typeface="+mn-cs"/>
              </a:rPr>
              <a:t>cung</a:t>
            </a:r>
            <a:r>
              <a:rPr lang="en-US" altLang="en-US" sz="2600" dirty="0">
                <a:cs typeface="+mn-cs"/>
              </a:rPr>
              <a:t> </a:t>
            </a:r>
            <a:r>
              <a:rPr lang="en-US" altLang="en-US" sz="2600" dirty="0" err="1">
                <a:cs typeface="+mn-cs"/>
              </a:rPr>
              <a:t>cấp</a:t>
            </a:r>
            <a:r>
              <a:rPr lang="en-US" altLang="en-US" sz="2600" dirty="0">
                <a:cs typeface="+mn-cs"/>
              </a:rPr>
              <a:t> </a:t>
            </a:r>
            <a:r>
              <a:rPr lang="en-US" altLang="en-US" sz="2600" dirty="0" err="1">
                <a:cs typeface="+mn-cs"/>
              </a:rPr>
              <a:t>các</a:t>
            </a:r>
            <a:r>
              <a:rPr lang="en-US" altLang="en-US" sz="2600" dirty="0">
                <a:cs typeface="+mn-cs"/>
              </a:rPr>
              <a:t> </a:t>
            </a:r>
            <a:r>
              <a:rPr lang="en-US" altLang="en-US" sz="2600" dirty="0" err="1">
                <a:cs typeface="+mn-cs"/>
              </a:rPr>
              <a:t>phương</a:t>
            </a:r>
            <a:r>
              <a:rPr lang="en-US" altLang="en-US" sz="2600" dirty="0">
                <a:cs typeface="+mn-cs"/>
              </a:rPr>
              <a:t> </a:t>
            </a:r>
            <a:r>
              <a:rPr lang="en-US" altLang="en-US" sz="2600" dirty="0" err="1">
                <a:cs typeface="+mn-cs"/>
              </a:rPr>
              <a:t>thức</a:t>
            </a:r>
            <a:r>
              <a:rPr lang="en-US" altLang="en-US" sz="2600" dirty="0">
                <a:cs typeface="+mn-cs"/>
              </a:rPr>
              <a:t> </a:t>
            </a:r>
            <a:r>
              <a:rPr lang="en-US" altLang="en-US" sz="2600" dirty="0" err="1">
                <a:cs typeface="+mn-cs"/>
              </a:rPr>
              <a:t>để</a:t>
            </a:r>
            <a:r>
              <a:rPr lang="en-US" altLang="en-US" sz="2600" dirty="0">
                <a:cs typeface="+mn-cs"/>
              </a:rPr>
              <a:t> </a:t>
            </a:r>
            <a:r>
              <a:rPr lang="en-US" altLang="en-US" sz="2600" dirty="0" err="1">
                <a:cs typeface="+mn-cs"/>
              </a:rPr>
              <a:t>tìm</a:t>
            </a:r>
            <a:r>
              <a:rPr lang="en-US" altLang="en-US" sz="2600" dirty="0">
                <a:cs typeface="+mn-cs"/>
              </a:rPr>
              <a:t> </a:t>
            </a:r>
            <a:r>
              <a:rPr lang="en-US" altLang="en-US" sz="2600" dirty="0" err="1">
                <a:cs typeface="+mn-cs"/>
              </a:rPr>
              <a:t>kiếm</a:t>
            </a:r>
            <a:r>
              <a:rPr lang="en-US" altLang="en-US" sz="2600" dirty="0">
                <a:cs typeface="+mn-cs"/>
              </a:rPr>
              <a:t>, </a:t>
            </a:r>
            <a:r>
              <a:rPr lang="en-US" altLang="en-US" sz="2600" dirty="0" err="1">
                <a:cs typeface="+mn-cs"/>
              </a:rPr>
              <a:t>chọn</a:t>
            </a:r>
            <a:r>
              <a:rPr lang="en-US" altLang="en-US" sz="2600" dirty="0">
                <a:cs typeface="+mn-cs"/>
              </a:rPr>
              <a:t> </a:t>
            </a:r>
            <a:r>
              <a:rPr lang="en-US" altLang="en-US" sz="2600" dirty="0" err="1">
                <a:cs typeface="+mn-cs"/>
              </a:rPr>
              <a:t>và</a:t>
            </a:r>
            <a:r>
              <a:rPr lang="en-US" altLang="en-US" sz="2600" dirty="0">
                <a:cs typeface="+mn-cs"/>
              </a:rPr>
              <a:t> </a:t>
            </a:r>
            <a:r>
              <a:rPr lang="en-US" altLang="en-US" sz="2600" dirty="0" err="1">
                <a:cs typeface="+mn-cs"/>
              </a:rPr>
              <a:t>tương</a:t>
            </a:r>
            <a:r>
              <a:rPr lang="en-US" altLang="en-US" sz="2600" dirty="0">
                <a:cs typeface="+mn-cs"/>
              </a:rPr>
              <a:t> </a:t>
            </a:r>
            <a:r>
              <a:rPr lang="en-US" altLang="en-US" sz="2600" dirty="0" err="1">
                <a:cs typeface="+mn-cs"/>
              </a:rPr>
              <a:t>tác</a:t>
            </a:r>
            <a:r>
              <a:rPr lang="en-US" altLang="en-US" sz="2600" dirty="0">
                <a:cs typeface="+mn-cs"/>
              </a:rPr>
              <a:t> </a:t>
            </a:r>
            <a:r>
              <a:rPr lang="en-US" altLang="en-US" sz="2600" dirty="0" err="1">
                <a:cs typeface="+mn-cs"/>
              </a:rPr>
              <a:t>với</a:t>
            </a:r>
            <a:r>
              <a:rPr lang="en-US" altLang="en-US" sz="2600" dirty="0">
                <a:cs typeface="+mn-cs"/>
              </a:rPr>
              <a:t> </a:t>
            </a:r>
            <a:r>
              <a:rPr lang="en-US" altLang="en-US" sz="2600" dirty="0" err="1">
                <a:cs typeface="+mn-cs"/>
              </a:rPr>
              <a:t>các</a:t>
            </a:r>
            <a:r>
              <a:rPr lang="en-US" altLang="en-US" sz="2600" dirty="0">
                <a:cs typeface="+mn-cs"/>
              </a:rPr>
              <a:t> element:</a:t>
            </a:r>
          </a:p>
          <a:p>
            <a:pPr lvl="0" eaLnBrk="0" fontAlgn="base" hangingPunct="0">
              <a:lnSpc>
                <a:spcPct val="150000"/>
              </a:lnSpc>
              <a:spcBef>
                <a:spcPct val="0"/>
              </a:spcBef>
              <a:spcAft>
                <a:spcPct val="0"/>
              </a:spcAft>
              <a:buFont typeface="Wingdings" panose="05000000000000000000" pitchFamily="2" charset="2"/>
              <a:buChar char="ü"/>
            </a:pPr>
            <a:r>
              <a:rPr lang="en-US" altLang="en-US" sz="2600" i="1" dirty="0" err="1">
                <a:cs typeface="+mn-cs"/>
              </a:rPr>
              <a:t>findElement</a:t>
            </a:r>
            <a:r>
              <a:rPr lang="en-US" altLang="en-US" sz="2600" i="1" dirty="0">
                <a:cs typeface="+mn-cs"/>
              </a:rPr>
              <a:t>(): </a:t>
            </a:r>
            <a:r>
              <a:rPr lang="en-US" altLang="en-US" sz="2600" dirty="0" err="1">
                <a:cs typeface="+mn-cs"/>
              </a:rPr>
              <a:t>Tìm</a:t>
            </a:r>
            <a:r>
              <a:rPr lang="en-US" altLang="en-US" sz="2600" dirty="0">
                <a:cs typeface="+mn-cs"/>
              </a:rPr>
              <a:t> </a:t>
            </a:r>
            <a:r>
              <a:rPr lang="en-US" altLang="en-US" sz="2600" dirty="0" err="1">
                <a:cs typeface="+mn-cs"/>
              </a:rPr>
              <a:t>một</a:t>
            </a:r>
            <a:r>
              <a:rPr lang="en-US" altLang="en-US" sz="2600" dirty="0">
                <a:cs typeface="+mn-cs"/>
              </a:rPr>
              <a:t> element </a:t>
            </a:r>
            <a:r>
              <a:rPr lang="en-US" altLang="en-US" sz="2600" dirty="0" err="1">
                <a:cs typeface="+mn-cs"/>
              </a:rPr>
              <a:t>duy</a:t>
            </a:r>
            <a:r>
              <a:rPr lang="en-US" altLang="en-US" sz="2600" dirty="0">
                <a:cs typeface="+mn-cs"/>
              </a:rPr>
              <a:t> </a:t>
            </a:r>
            <a:r>
              <a:rPr lang="en-US" altLang="en-US" sz="2600" dirty="0" err="1">
                <a:cs typeface="+mn-cs"/>
              </a:rPr>
              <a:t>nhất</a:t>
            </a:r>
            <a:r>
              <a:rPr lang="en-US" altLang="en-US" sz="2600" dirty="0">
                <a:cs typeface="+mn-cs"/>
              </a:rPr>
              <a:t> </a:t>
            </a:r>
            <a:r>
              <a:rPr lang="en-US" altLang="en-US" sz="2600" dirty="0" err="1">
                <a:cs typeface="+mn-cs"/>
              </a:rPr>
              <a:t>dựa</a:t>
            </a:r>
            <a:r>
              <a:rPr lang="en-US" altLang="en-US" sz="2600" dirty="0">
                <a:cs typeface="+mn-cs"/>
              </a:rPr>
              <a:t> </a:t>
            </a:r>
            <a:r>
              <a:rPr lang="en-US" altLang="en-US" sz="2600" dirty="0" err="1">
                <a:cs typeface="+mn-cs"/>
              </a:rPr>
              <a:t>trên</a:t>
            </a:r>
            <a:r>
              <a:rPr lang="en-US" altLang="en-US" sz="2600" dirty="0">
                <a:cs typeface="+mn-cs"/>
              </a:rPr>
              <a:t> </a:t>
            </a:r>
            <a:r>
              <a:rPr lang="en-US" altLang="en-US" sz="2600" dirty="0" err="1">
                <a:cs typeface="+mn-cs"/>
              </a:rPr>
              <a:t>một</a:t>
            </a:r>
            <a:r>
              <a:rPr lang="en-US" altLang="en-US" sz="2600" dirty="0">
                <a:cs typeface="+mn-cs"/>
              </a:rPr>
              <a:t> </a:t>
            </a:r>
            <a:r>
              <a:rPr lang="en-US" altLang="en-US" sz="2600" dirty="0" err="1">
                <a:cs typeface="+mn-cs"/>
              </a:rPr>
              <a:t>bộ</a:t>
            </a:r>
            <a:r>
              <a:rPr lang="en-US" altLang="en-US" sz="2600" dirty="0">
                <a:cs typeface="+mn-cs"/>
              </a:rPr>
              <a:t> </a:t>
            </a:r>
            <a:r>
              <a:rPr lang="en-US" altLang="en-US" sz="2600" dirty="0" err="1">
                <a:cs typeface="+mn-cs"/>
              </a:rPr>
              <a:t>định</a:t>
            </a:r>
            <a:r>
              <a:rPr lang="en-US" altLang="en-US" sz="2600" dirty="0">
                <a:cs typeface="+mn-cs"/>
              </a:rPr>
              <a:t> </a:t>
            </a:r>
            <a:r>
              <a:rPr lang="en-US" altLang="en-US" sz="2600" dirty="0" err="1">
                <a:cs typeface="+mn-cs"/>
              </a:rPr>
              <a:t>vị</a:t>
            </a:r>
            <a:r>
              <a:rPr lang="en-US" altLang="en-US" sz="2600" dirty="0">
                <a:cs typeface="+mn-cs"/>
              </a:rPr>
              <a:t> (locator). </a:t>
            </a:r>
          </a:p>
          <a:p>
            <a:pPr lvl="0" eaLnBrk="0" fontAlgn="base" hangingPunct="0">
              <a:lnSpc>
                <a:spcPct val="150000"/>
              </a:lnSpc>
              <a:spcBef>
                <a:spcPct val="0"/>
              </a:spcBef>
              <a:spcAft>
                <a:spcPct val="0"/>
              </a:spcAft>
              <a:buFont typeface="Wingdings" panose="05000000000000000000" pitchFamily="2" charset="2"/>
              <a:buChar char="ü"/>
            </a:pPr>
            <a:r>
              <a:rPr lang="en-US" altLang="en-US" sz="2600" i="1" dirty="0" err="1">
                <a:cs typeface="+mn-cs"/>
              </a:rPr>
              <a:t>findElements</a:t>
            </a:r>
            <a:r>
              <a:rPr lang="en-US" altLang="en-US" sz="2600" i="1" dirty="0">
                <a:cs typeface="+mn-cs"/>
              </a:rPr>
              <a:t>(): </a:t>
            </a:r>
            <a:r>
              <a:rPr lang="en-US" altLang="en-US" sz="2600" dirty="0" err="1">
                <a:cs typeface="+mn-cs"/>
              </a:rPr>
              <a:t>Tìm</a:t>
            </a:r>
            <a:r>
              <a:rPr lang="en-US" altLang="en-US" sz="2600" dirty="0">
                <a:cs typeface="+mn-cs"/>
              </a:rPr>
              <a:t> </a:t>
            </a:r>
            <a:r>
              <a:rPr lang="en-US" altLang="en-US" sz="2600" dirty="0" err="1">
                <a:cs typeface="+mn-cs"/>
              </a:rPr>
              <a:t>nhiều</a:t>
            </a:r>
            <a:r>
              <a:rPr lang="en-US" altLang="en-US" sz="2600" dirty="0">
                <a:cs typeface="+mn-cs"/>
              </a:rPr>
              <a:t> element </a:t>
            </a:r>
            <a:r>
              <a:rPr lang="en-US" altLang="en-US" sz="2600" dirty="0" err="1">
                <a:cs typeface="+mn-cs"/>
              </a:rPr>
              <a:t>thỏa</a:t>
            </a:r>
            <a:r>
              <a:rPr lang="en-US" altLang="en-US" sz="2600" dirty="0">
                <a:cs typeface="+mn-cs"/>
              </a:rPr>
              <a:t> </a:t>
            </a:r>
            <a:r>
              <a:rPr lang="en-US" altLang="en-US" sz="2600" dirty="0" err="1">
                <a:cs typeface="+mn-cs"/>
              </a:rPr>
              <a:t>mãn</a:t>
            </a:r>
            <a:r>
              <a:rPr lang="en-US" altLang="en-US" sz="2600" dirty="0">
                <a:cs typeface="+mn-cs"/>
              </a:rPr>
              <a:t> </a:t>
            </a:r>
            <a:r>
              <a:rPr lang="en-US" altLang="en-US" sz="2600" dirty="0" err="1">
                <a:cs typeface="+mn-cs"/>
              </a:rPr>
              <a:t>một</a:t>
            </a:r>
            <a:r>
              <a:rPr lang="en-US" altLang="en-US" sz="2600" dirty="0">
                <a:cs typeface="+mn-cs"/>
              </a:rPr>
              <a:t> </a:t>
            </a:r>
            <a:r>
              <a:rPr lang="en-US" altLang="en-US" sz="2600" dirty="0" err="1">
                <a:cs typeface="+mn-cs"/>
              </a:rPr>
              <a:t>điều</a:t>
            </a:r>
            <a:r>
              <a:rPr lang="en-US" altLang="en-US" sz="2600" dirty="0">
                <a:cs typeface="+mn-cs"/>
              </a:rPr>
              <a:t> </a:t>
            </a:r>
            <a:r>
              <a:rPr lang="en-US" altLang="en-US" sz="2600" dirty="0" err="1">
                <a:cs typeface="+mn-cs"/>
              </a:rPr>
              <a:t>kiện</a:t>
            </a:r>
            <a:r>
              <a:rPr lang="en-US" altLang="en-US" sz="2600" dirty="0">
                <a:cs typeface="+mn-cs"/>
              </a:rPr>
              <a:t> </a:t>
            </a:r>
            <a:r>
              <a:rPr lang="en-US" altLang="en-US" sz="2600" dirty="0" err="1">
                <a:cs typeface="+mn-cs"/>
              </a:rPr>
              <a:t>cụ</a:t>
            </a:r>
            <a:r>
              <a:rPr lang="en-US" altLang="en-US" sz="2600" dirty="0">
                <a:cs typeface="+mn-cs"/>
              </a:rPr>
              <a:t> </a:t>
            </a:r>
            <a:r>
              <a:rPr lang="en-US" altLang="en-US" sz="2600" dirty="0" err="1">
                <a:cs typeface="+mn-cs"/>
              </a:rPr>
              <a:t>thể</a:t>
            </a:r>
            <a:r>
              <a:rPr lang="en-US" altLang="en-US" sz="2600" dirty="0">
                <a:cs typeface="+mn-cs"/>
              </a:rPr>
              <a:t>. </a:t>
            </a:r>
          </a:p>
          <a:p>
            <a:pPr lvl="0" eaLnBrk="0" fontAlgn="base" hangingPunct="0">
              <a:lnSpc>
                <a:spcPct val="150000"/>
              </a:lnSpc>
              <a:spcBef>
                <a:spcPct val="0"/>
              </a:spcBef>
              <a:spcAft>
                <a:spcPct val="0"/>
              </a:spcAft>
              <a:buFont typeface="Wingdings" panose="05000000000000000000" pitchFamily="2" charset="2"/>
              <a:buChar char="ü"/>
            </a:pPr>
            <a:r>
              <a:rPr lang="en-US" altLang="en-US" sz="2600" i="1" dirty="0">
                <a:cs typeface="+mn-cs"/>
              </a:rPr>
              <a:t>click(): </a:t>
            </a:r>
            <a:r>
              <a:rPr lang="en-US" altLang="en-US" sz="2600" dirty="0" err="1">
                <a:cs typeface="+mn-cs"/>
              </a:rPr>
              <a:t>Mô</a:t>
            </a:r>
            <a:r>
              <a:rPr lang="en-US" altLang="en-US" sz="2600" dirty="0">
                <a:cs typeface="+mn-cs"/>
              </a:rPr>
              <a:t> </a:t>
            </a:r>
            <a:r>
              <a:rPr lang="en-US" altLang="en-US" sz="2600" dirty="0" err="1">
                <a:cs typeface="+mn-cs"/>
              </a:rPr>
              <a:t>phỏng</a:t>
            </a:r>
            <a:r>
              <a:rPr lang="en-US" altLang="en-US" sz="2600" dirty="0">
                <a:cs typeface="+mn-cs"/>
              </a:rPr>
              <a:t> </a:t>
            </a:r>
            <a:r>
              <a:rPr lang="en-US" altLang="en-US" sz="2600" dirty="0" err="1">
                <a:cs typeface="+mn-cs"/>
              </a:rPr>
              <a:t>thao</a:t>
            </a:r>
            <a:r>
              <a:rPr lang="en-US" altLang="en-US" sz="2600" dirty="0">
                <a:cs typeface="+mn-cs"/>
              </a:rPr>
              <a:t> </a:t>
            </a:r>
            <a:r>
              <a:rPr lang="en-US" altLang="en-US" sz="2600" dirty="0" err="1">
                <a:cs typeface="+mn-cs"/>
              </a:rPr>
              <a:t>tác</a:t>
            </a:r>
            <a:r>
              <a:rPr lang="en-US" altLang="en-US" sz="2600" dirty="0">
                <a:cs typeface="+mn-cs"/>
              </a:rPr>
              <a:t> </a:t>
            </a:r>
            <a:r>
              <a:rPr lang="en-US" altLang="en-US" sz="2600" dirty="0" err="1">
                <a:cs typeface="+mn-cs"/>
              </a:rPr>
              <a:t>nhấp</a:t>
            </a:r>
            <a:r>
              <a:rPr lang="en-US" altLang="en-US" sz="2600" dirty="0">
                <a:cs typeface="+mn-cs"/>
              </a:rPr>
              <a:t> </a:t>
            </a:r>
            <a:r>
              <a:rPr lang="en-US" altLang="en-US" sz="2600" dirty="0" err="1">
                <a:cs typeface="+mn-cs"/>
              </a:rPr>
              <a:t>chuột</a:t>
            </a:r>
            <a:r>
              <a:rPr lang="en-US" altLang="en-US" sz="2600" dirty="0">
                <a:cs typeface="+mn-cs"/>
              </a:rPr>
              <a:t> </a:t>
            </a:r>
            <a:r>
              <a:rPr lang="en-US" altLang="en-US" sz="2600" dirty="0" err="1">
                <a:cs typeface="+mn-cs"/>
              </a:rPr>
              <a:t>vào</a:t>
            </a:r>
            <a:r>
              <a:rPr lang="en-US" altLang="en-US" sz="2600" dirty="0">
                <a:cs typeface="+mn-cs"/>
              </a:rPr>
              <a:t> element. </a:t>
            </a:r>
          </a:p>
          <a:p>
            <a:pPr lvl="0" eaLnBrk="0" fontAlgn="base" hangingPunct="0">
              <a:lnSpc>
                <a:spcPct val="150000"/>
              </a:lnSpc>
              <a:spcBef>
                <a:spcPct val="0"/>
              </a:spcBef>
              <a:spcAft>
                <a:spcPct val="0"/>
              </a:spcAft>
              <a:buFont typeface="Wingdings" panose="05000000000000000000" pitchFamily="2" charset="2"/>
              <a:buChar char="ü"/>
            </a:pPr>
            <a:r>
              <a:rPr lang="en-US" altLang="en-US" sz="2600" i="1" dirty="0" err="1">
                <a:cs typeface="+mn-cs"/>
              </a:rPr>
              <a:t>send_keys</a:t>
            </a:r>
            <a:r>
              <a:rPr lang="en-US" altLang="en-US" sz="2600" i="1" dirty="0">
                <a:cs typeface="+mn-cs"/>
              </a:rPr>
              <a:t>(): </a:t>
            </a:r>
            <a:r>
              <a:rPr lang="en-US" altLang="en-US" sz="2600" dirty="0" err="1">
                <a:cs typeface="+mn-cs"/>
              </a:rPr>
              <a:t>Nhập</a:t>
            </a:r>
            <a:r>
              <a:rPr lang="en-US" altLang="en-US" sz="2600" dirty="0">
                <a:cs typeface="+mn-cs"/>
              </a:rPr>
              <a:t> </a:t>
            </a:r>
            <a:r>
              <a:rPr lang="en-US" altLang="en-US" sz="2600" dirty="0" err="1">
                <a:cs typeface="+mn-cs"/>
              </a:rPr>
              <a:t>văn</a:t>
            </a:r>
            <a:r>
              <a:rPr lang="en-US" altLang="en-US" sz="2600" dirty="0">
                <a:cs typeface="+mn-cs"/>
              </a:rPr>
              <a:t> </a:t>
            </a:r>
            <a:r>
              <a:rPr lang="en-US" altLang="en-US" sz="2600" dirty="0" err="1">
                <a:cs typeface="+mn-cs"/>
              </a:rPr>
              <a:t>bản</a:t>
            </a:r>
            <a:r>
              <a:rPr lang="en-US" altLang="en-US" sz="2600" dirty="0">
                <a:cs typeface="+mn-cs"/>
              </a:rPr>
              <a:t> </a:t>
            </a:r>
            <a:r>
              <a:rPr lang="en-US" altLang="en-US" sz="2600" dirty="0" err="1">
                <a:cs typeface="+mn-cs"/>
              </a:rPr>
              <a:t>vào</a:t>
            </a:r>
            <a:r>
              <a:rPr lang="en-US" altLang="en-US" sz="2600" dirty="0">
                <a:cs typeface="+mn-cs"/>
              </a:rPr>
              <a:t> </a:t>
            </a:r>
            <a:r>
              <a:rPr lang="en-US" altLang="en-US" sz="2600" dirty="0" err="1">
                <a:cs typeface="+mn-cs"/>
              </a:rPr>
              <a:t>một</a:t>
            </a:r>
            <a:r>
              <a:rPr lang="en-US" altLang="en-US" sz="2600" dirty="0">
                <a:cs typeface="+mn-cs"/>
              </a:rPr>
              <a:t> </a:t>
            </a:r>
            <a:r>
              <a:rPr lang="en-US" altLang="en-US" sz="2600" dirty="0" err="1">
                <a:cs typeface="+mn-cs"/>
              </a:rPr>
              <a:t>trường</a:t>
            </a:r>
            <a:r>
              <a:rPr lang="en-US" altLang="en-US" sz="2600" dirty="0">
                <a:cs typeface="+mn-cs"/>
              </a:rPr>
              <a:t> </a:t>
            </a:r>
            <a:r>
              <a:rPr lang="en-US" altLang="en-US" sz="2600" dirty="0" err="1">
                <a:cs typeface="+mn-cs"/>
              </a:rPr>
              <a:t>văn</a:t>
            </a:r>
            <a:r>
              <a:rPr lang="en-US" altLang="en-US" sz="2600" dirty="0">
                <a:cs typeface="+mn-cs"/>
              </a:rPr>
              <a:t> </a:t>
            </a:r>
            <a:r>
              <a:rPr lang="en-US" altLang="en-US" sz="2600" dirty="0" err="1">
                <a:cs typeface="+mn-cs"/>
              </a:rPr>
              <a:t>bản</a:t>
            </a:r>
            <a:r>
              <a:rPr lang="en-US" altLang="en-US" sz="2600" dirty="0">
                <a:cs typeface="+mn-cs"/>
              </a:rPr>
              <a:t> (textbox). </a:t>
            </a:r>
          </a:p>
          <a:p>
            <a:pPr lvl="0" eaLnBrk="0" fontAlgn="base" hangingPunct="0">
              <a:lnSpc>
                <a:spcPct val="150000"/>
              </a:lnSpc>
              <a:spcBef>
                <a:spcPct val="0"/>
              </a:spcBef>
              <a:spcAft>
                <a:spcPct val="0"/>
              </a:spcAft>
              <a:buFont typeface="Wingdings" panose="05000000000000000000" pitchFamily="2" charset="2"/>
              <a:buChar char="ü"/>
            </a:pPr>
            <a:r>
              <a:rPr lang="en-US" altLang="en-US" sz="2600" i="1" dirty="0">
                <a:cs typeface="+mn-cs"/>
              </a:rPr>
              <a:t>clear(): </a:t>
            </a:r>
            <a:r>
              <a:rPr lang="en-US" altLang="en-US" sz="2600" dirty="0" err="1">
                <a:cs typeface="+mn-cs"/>
              </a:rPr>
              <a:t>Xóa</a:t>
            </a:r>
            <a:r>
              <a:rPr lang="en-US" altLang="en-US" sz="2600" dirty="0">
                <a:cs typeface="+mn-cs"/>
              </a:rPr>
              <a:t> </a:t>
            </a:r>
            <a:r>
              <a:rPr lang="en-US" altLang="en-US" sz="2600" dirty="0" err="1">
                <a:cs typeface="+mn-cs"/>
              </a:rPr>
              <a:t>nội</a:t>
            </a:r>
            <a:r>
              <a:rPr lang="en-US" altLang="en-US" sz="2600" dirty="0">
                <a:cs typeface="+mn-cs"/>
              </a:rPr>
              <a:t> dung </a:t>
            </a:r>
            <a:r>
              <a:rPr lang="en-US" altLang="en-US" sz="2600" dirty="0" err="1">
                <a:cs typeface="+mn-cs"/>
              </a:rPr>
              <a:t>trong</a:t>
            </a:r>
            <a:r>
              <a:rPr lang="en-US" altLang="en-US" sz="2600" dirty="0">
                <a:cs typeface="+mn-cs"/>
              </a:rPr>
              <a:t> </a:t>
            </a:r>
            <a:r>
              <a:rPr lang="en-US" altLang="en-US" sz="2600" dirty="0" err="1">
                <a:cs typeface="+mn-cs"/>
              </a:rPr>
              <a:t>một</a:t>
            </a:r>
            <a:r>
              <a:rPr lang="en-US" altLang="en-US" sz="2600" dirty="0">
                <a:cs typeface="+mn-cs"/>
              </a:rPr>
              <a:t> </a:t>
            </a:r>
            <a:r>
              <a:rPr lang="en-US" altLang="en-US" sz="2600" dirty="0" err="1">
                <a:cs typeface="+mn-cs"/>
              </a:rPr>
              <a:t>trường</a:t>
            </a:r>
            <a:r>
              <a:rPr lang="en-US" altLang="en-US" sz="2600" dirty="0">
                <a:cs typeface="+mn-cs"/>
              </a:rPr>
              <a:t> </a:t>
            </a:r>
            <a:r>
              <a:rPr lang="en-US" altLang="en-US" sz="2600" dirty="0" err="1">
                <a:cs typeface="+mn-cs"/>
              </a:rPr>
              <a:t>văn</a:t>
            </a:r>
            <a:r>
              <a:rPr lang="en-US" altLang="en-US" sz="2600" dirty="0">
                <a:cs typeface="+mn-cs"/>
              </a:rPr>
              <a:t> </a:t>
            </a:r>
            <a:r>
              <a:rPr lang="en-US" altLang="en-US" sz="2600" dirty="0" err="1">
                <a:cs typeface="+mn-cs"/>
              </a:rPr>
              <a:t>bản</a:t>
            </a:r>
            <a:r>
              <a:rPr lang="en-US" altLang="en-US" sz="2600" dirty="0">
                <a:cs typeface="+mn-cs"/>
              </a:rPr>
              <a:t>. </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Ph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ơng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thức</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sp>
        <p:nvSpPr>
          <p:cNvPr id="7" name="Rectangle 1">
            <a:extLst>
              <a:ext uri="{FF2B5EF4-FFF2-40B4-BE49-F238E27FC236}">
                <a16:creationId xmlns:a16="http://schemas.microsoft.com/office/drawing/2014/main" id="{AF4E1B91-EB7E-40E5-90E4-83E413246305}"/>
              </a:ext>
            </a:extLst>
          </p:cNvPr>
          <p:cNvSpPr>
            <a:spLocks noChangeArrowheads="1"/>
          </p:cNvSpPr>
          <p:nvPr/>
        </p:nvSpPr>
        <p:spPr bwMode="auto">
          <a:xfrm>
            <a:off x="0" y="-219425"/>
            <a:ext cx="65" cy="4388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6023"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84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020" y="6467816"/>
            <a:ext cx="11100816" cy="431441"/>
          </a:xfrm>
        </p:spPr>
        <p:txBody>
          <a:bodyPr/>
          <a:lstStyle/>
          <a:p>
            <a:pPr marL="0" indent="0">
              <a:buNone/>
            </a:pPr>
            <a:r>
              <a:rPr lang="en-US" sz="1800" i="1" dirty="0" err="1"/>
              <a:t>Dùng</a:t>
            </a:r>
            <a:r>
              <a:rPr lang="en-US" sz="1800" i="1" dirty="0"/>
              <a:t> </a:t>
            </a:r>
            <a:r>
              <a:rPr lang="en-US" sz="1800" i="1" dirty="0" err="1"/>
              <a:t>công</a:t>
            </a:r>
            <a:r>
              <a:rPr lang="en-US" sz="1800" i="1" dirty="0"/>
              <a:t> </a:t>
            </a:r>
            <a:r>
              <a:rPr lang="en-US" sz="1800" i="1" dirty="0" err="1"/>
              <a:t>cụ</a:t>
            </a:r>
            <a:r>
              <a:rPr lang="en-US" sz="1800" i="1" dirty="0"/>
              <a:t> “Inspect” </a:t>
            </a:r>
            <a:r>
              <a:rPr lang="en-US" sz="1800" i="1" dirty="0" err="1"/>
              <a:t>của</a:t>
            </a:r>
            <a:r>
              <a:rPr lang="en-US" sz="1800" i="1" dirty="0"/>
              <a:t> Firefox</a:t>
            </a:r>
          </a:p>
          <a:p>
            <a:pPr marL="0" indent="0">
              <a:buNone/>
            </a:pPr>
            <a:endParaRPr lang="en-US" sz="1800" i="1"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771723"/>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Cách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xác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định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phần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tử</a:t>
            </a:r>
            <a:r>
              <a:rPr lang="en-US" sz="2600" b="1" dirty="0">
                <a:latin typeface="Cambria" panose="02040503050406030204" pitchFamily="18" charset="0"/>
                <a:ea typeface="Cambria" panose="02040503050406030204" pitchFamily="18" charset="0"/>
              </a:rPr>
              <a:t> (element)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pic>
        <p:nvPicPr>
          <p:cNvPr id="2" name="Picture 1">
            <a:extLst>
              <a:ext uri="{FF2B5EF4-FFF2-40B4-BE49-F238E27FC236}">
                <a16:creationId xmlns:a16="http://schemas.microsoft.com/office/drawing/2014/main" id="{1D8698AA-7B28-41A4-8870-D268CC7DF760}"/>
              </a:ext>
            </a:extLst>
          </p:cNvPr>
          <p:cNvPicPr>
            <a:picLocks noChangeAspect="1"/>
          </p:cNvPicPr>
          <p:nvPr/>
        </p:nvPicPr>
        <p:blipFill>
          <a:blip r:embed="rId2"/>
          <a:stretch>
            <a:fillRect/>
          </a:stretch>
        </p:blipFill>
        <p:spPr>
          <a:xfrm>
            <a:off x="1680519" y="2018270"/>
            <a:ext cx="8200023" cy="4523685"/>
          </a:xfrm>
          <a:prstGeom prst="rect">
            <a:avLst/>
          </a:prstGeom>
        </p:spPr>
      </p:pic>
      <p:sp>
        <p:nvSpPr>
          <p:cNvPr id="3" name="TextBox 2">
            <a:extLst>
              <a:ext uri="{FF2B5EF4-FFF2-40B4-BE49-F238E27FC236}">
                <a16:creationId xmlns:a16="http://schemas.microsoft.com/office/drawing/2014/main" id="{E4BC85F3-5746-4F4F-9BFF-B0E3FC6A806D}"/>
              </a:ext>
            </a:extLst>
          </p:cNvPr>
          <p:cNvSpPr txBox="1"/>
          <p:nvPr/>
        </p:nvSpPr>
        <p:spPr>
          <a:xfrm>
            <a:off x="366583" y="1242254"/>
            <a:ext cx="11018109" cy="923330"/>
          </a:xfrm>
          <a:prstGeom prst="rect">
            <a:avLst/>
          </a:prstGeom>
          <a:noFill/>
        </p:spPr>
        <p:txBody>
          <a:bodyPr wrap="square" rtlCol="0">
            <a:spAutoFit/>
          </a:bodyPr>
          <a:lstStyle/>
          <a:p>
            <a:pPr algn="just"/>
            <a:r>
              <a:rPr lang="vi-VN" b="1" i="1" dirty="0">
                <a:latin typeface="Cambria" panose="02040503050406030204" pitchFamily="18" charset="0"/>
                <a:ea typeface="Cambria" panose="02040503050406030204" pitchFamily="18" charset="0"/>
              </a:rPr>
              <a:t>Bộ định vị (Locator):</a:t>
            </a:r>
            <a:r>
              <a:rPr lang="en-US" b="1" i="1" dirty="0">
                <a:latin typeface="Cambria" panose="02040503050406030204" pitchFamily="18" charset="0"/>
                <a:ea typeface="Cambria" panose="02040503050406030204" pitchFamily="18" charset="0"/>
              </a:rPr>
              <a:t> </a:t>
            </a:r>
            <a:r>
              <a:rPr lang="vi-VN" i="1" dirty="0">
                <a:latin typeface="Cambria" panose="02040503050406030204" pitchFamily="18" charset="0"/>
                <a:ea typeface="Cambria" panose="02040503050406030204" pitchFamily="18" charset="0"/>
              </a:rPr>
              <a:t>Để tìm element, Selenium sử dụng các bộ định vị (locator) như ID, name, class name, CSS selector, XPath, v.v. để xác định vị trí duy nhất của element trên trang web</a:t>
            </a:r>
          </a:p>
          <a:p>
            <a:pPr algn="just"/>
            <a:endParaRPr lang="en-US"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969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7" y="883639"/>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Cách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xác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định</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phần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tử</a:t>
            </a:r>
            <a:r>
              <a:rPr lang="en-US" sz="2600" b="1" dirty="0">
                <a:latin typeface="Cambria" panose="02040503050406030204" pitchFamily="18" charset="0"/>
                <a:ea typeface="Cambria" panose="02040503050406030204" pitchFamily="18" charset="0"/>
              </a:rPr>
              <a:t> (element)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graphicFrame>
        <p:nvGraphicFramePr>
          <p:cNvPr id="9" name="Content Placeholder 8">
            <a:extLst>
              <a:ext uri="{FF2B5EF4-FFF2-40B4-BE49-F238E27FC236}">
                <a16:creationId xmlns:a16="http://schemas.microsoft.com/office/drawing/2014/main" id="{CA363A83-5520-45E4-8EAA-A5522872D055}"/>
              </a:ext>
            </a:extLst>
          </p:cNvPr>
          <p:cNvGraphicFramePr>
            <a:graphicFrameLocks noGrp="1"/>
          </p:cNvGraphicFramePr>
          <p:nvPr>
            <p:ph sz="quarter" idx="13"/>
            <p:extLst>
              <p:ext uri="{D42A27DB-BD31-4B8C-83A1-F6EECF244321}">
                <p14:modId xmlns:p14="http://schemas.microsoft.com/office/powerpoint/2010/main" val="2990401820"/>
              </p:ext>
            </p:extLst>
          </p:nvPr>
        </p:nvGraphicFramePr>
        <p:xfrm>
          <a:off x="1096900" y="1839424"/>
          <a:ext cx="9819075" cy="3566160"/>
        </p:xfrm>
        <a:graphic>
          <a:graphicData uri="http://schemas.openxmlformats.org/drawingml/2006/table">
            <a:tbl>
              <a:tblPr/>
              <a:tblGrid>
                <a:gridCol w="3273025">
                  <a:extLst>
                    <a:ext uri="{9D8B030D-6E8A-4147-A177-3AD203B41FA5}">
                      <a16:colId xmlns:a16="http://schemas.microsoft.com/office/drawing/2014/main" val="4241979106"/>
                    </a:ext>
                  </a:extLst>
                </a:gridCol>
                <a:gridCol w="3273025">
                  <a:extLst>
                    <a:ext uri="{9D8B030D-6E8A-4147-A177-3AD203B41FA5}">
                      <a16:colId xmlns:a16="http://schemas.microsoft.com/office/drawing/2014/main" val="115084359"/>
                    </a:ext>
                  </a:extLst>
                </a:gridCol>
                <a:gridCol w="3273025">
                  <a:extLst>
                    <a:ext uri="{9D8B030D-6E8A-4147-A177-3AD203B41FA5}">
                      <a16:colId xmlns:a16="http://schemas.microsoft.com/office/drawing/2014/main" val="3559075436"/>
                    </a:ext>
                  </a:extLst>
                </a:gridCol>
              </a:tblGrid>
              <a:tr h="0">
                <a:tc>
                  <a:txBody>
                    <a:bodyPr/>
                    <a:lstStyle/>
                    <a:p>
                      <a:pPr algn="ctr"/>
                      <a:r>
                        <a:rPr lang="en-US" b="1" dirty="0">
                          <a:latin typeface="Cambria" panose="02040503050406030204" pitchFamily="18" charset="0"/>
                          <a:ea typeface="Cambria" panose="02040503050406030204" pitchFamily="18" charset="0"/>
                        </a:rPr>
                        <a:t>Ph</a:t>
                      </a:r>
                      <a:r>
                        <a:rPr lang="vi-VN" b="1" dirty="0">
                          <a:latin typeface="Cambria" panose="02040503050406030204" pitchFamily="18" charset="0"/>
                          <a:ea typeface="Cambria" panose="02040503050406030204" pitchFamily="18" charset="0"/>
                        </a:rPr>
                        <a:t>ư</a:t>
                      </a:r>
                      <a:r>
                        <a:rPr lang="en-US" b="1" dirty="0" err="1">
                          <a:latin typeface="Cambria" panose="02040503050406030204" pitchFamily="18" charset="0"/>
                          <a:ea typeface="Cambria" panose="02040503050406030204" pitchFamily="18" charset="0"/>
                        </a:rPr>
                        <a:t>ơng</a:t>
                      </a: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thức</a:t>
                      </a:r>
                      <a:endParaRPr lang="en-US" b="1" dirty="0">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vi-VN" b="1">
                          <a:latin typeface="Cambria" panose="02040503050406030204" pitchFamily="18" charset="0"/>
                          <a:ea typeface="Cambria" panose="02040503050406030204" pitchFamily="18" charset="0"/>
                        </a:rPr>
                        <a:t>Ưu điểm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vi-VN" b="1" dirty="0">
                          <a:latin typeface="Cambria" panose="02040503050406030204" pitchFamily="18" charset="0"/>
                          <a:ea typeface="Cambria" panose="02040503050406030204" pitchFamily="18" charset="0"/>
                        </a:rPr>
                        <a:t>Nhược điểm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988297496"/>
                  </a:ext>
                </a:extLst>
              </a:tr>
              <a:tr h="0">
                <a:tc>
                  <a:txBody>
                    <a:bodyPr/>
                    <a:lstStyle/>
                    <a:p>
                      <a:r>
                        <a:rPr lang="en-US">
                          <a:latin typeface="Cambria" panose="02040503050406030204" pitchFamily="18" charset="0"/>
                          <a:ea typeface="Cambria" panose="02040503050406030204" pitchFamily="18" charset="0"/>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latin typeface="Cambria" panose="02040503050406030204" pitchFamily="18" charset="0"/>
                          <a:ea typeface="Cambria" panose="02040503050406030204" pitchFamily="18" charset="0"/>
                        </a:rPr>
                        <a:t>Nhanh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ổn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định</a:t>
                      </a:r>
                      <a:endParaRPr lang="en-US" dirty="0">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Không phải phần tử nào cũng có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900377"/>
                  </a:ext>
                </a:extLst>
              </a:tr>
              <a:tr h="0">
                <a:tc>
                  <a:txBody>
                    <a:bodyPr/>
                    <a:lstStyle/>
                    <a:p>
                      <a:r>
                        <a:rPr lang="en-US">
                          <a:latin typeface="Cambria" panose="02040503050406030204" pitchFamily="18" charset="0"/>
                          <a:ea typeface="Cambria" panose="02040503050406030204" pitchFamily="18"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Dễ dùng, ngắn gọn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Có thể bị trùng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373590"/>
                  </a:ext>
                </a:extLst>
              </a:tr>
              <a:tr h="0">
                <a:tc>
                  <a:txBody>
                    <a:bodyPr/>
                    <a:lstStyle/>
                    <a:p>
                      <a:r>
                        <a:rPr lang="en-US">
                          <a:latin typeface="Cambria" panose="02040503050406030204" pitchFamily="18" charset="0"/>
                          <a:ea typeface="Cambria" panose="02040503050406030204" pitchFamily="18" charset="0"/>
                        </a:rPr>
                        <a:t>className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Tìm theo style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Có thể không duy nhất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251550"/>
                  </a:ext>
                </a:extLst>
              </a:tr>
              <a:tr h="0">
                <a:tc>
                  <a:txBody>
                    <a:bodyPr/>
                    <a:lstStyle/>
                    <a:p>
                      <a:r>
                        <a:rPr lang="en-US">
                          <a:latin typeface="Cambria" panose="02040503050406030204" pitchFamily="18" charset="0"/>
                          <a:ea typeface="Cambria" panose="02040503050406030204" pitchFamily="18" charset="0"/>
                        </a:rPr>
                        <a:t>tagName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latin typeface="Cambria" panose="02040503050406030204" pitchFamily="18" charset="0"/>
                          <a:ea typeface="Cambria" panose="02040503050406030204" pitchFamily="18" charset="0"/>
                        </a:rPr>
                        <a:t>Đơn giản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Ít dùng một mình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7414685"/>
                  </a:ext>
                </a:extLst>
              </a:tr>
              <a:tr h="0">
                <a:tc>
                  <a:txBody>
                    <a:bodyPr/>
                    <a:lstStyle/>
                    <a:p>
                      <a:r>
                        <a:rPr lang="en-US">
                          <a:latin typeface="Cambria" panose="02040503050406030204" pitchFamily="18" charset="0"/>
                          <a:ea typeface="Cambria" panose="02040503050406030204" pitchFamily="18" charset="0"/>
                        </a:rPr>
                        <a:t>linkText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Rõ ràng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Chỉ áp dụng cho thẻ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601675"/>
                  </a:ext>
                </a:extLst>
              </a:tr>
              <a:tr h="0">
                <a:tc>
                  <a:txBody>
                    <a:bodyPr/>
                    <a:lstStyle/>
                    <a:p>
                      <a:r>
                        <a:rPr lang="en-US">
                          <a:latin typeface="Cambria" panose="02040503050406030204" pitchFamily="18" charset="0"/>
                          <a:ea typeface="Cambria" panose="02040503050406030204" pitchFamily="18" charset="0"/>
                        </a:rPr>
                        <a:t>partialLinkText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latin typeface="Cambria" panose="02040503050406030204" pitchFamily="18" charset="0"/>
                          <a:ea typeface="Cambria" panose="02040503050406030204" pitchFamily="18" charset="0"/>
                        </a:rPr>
                        <a:t>Linh hoạt hơn linkText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Có thể chọn nhầm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3735832"/>
                  </a:ext>
                </a:extLst>
              </a:tr>
              <a:tr h="0">
                <a:tc>
                  <a:txBody>
                    <a:bodyPr/>
                    <a:lstStyle/>
                    <a:p>
                      <a:r>
                        <a:rPr lang="en-US">
                          <a:latin typeface="Cambria" panose="02040503050406030204" pitchFamily="18" charset="0"/>
                          <a:ea typeface="Cambria" panose="02040503050406030204" pitchFamily="18" charset="0"/>
                        </a:rPr>
                        <a:t>cssSelector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latin typeface="Cambria" panose="02040503050406030204" pitchFamily="18" charset="0"/>
                          <a:ea typeface="Cambria" panose="02040503050406030204" pitchFamily="18" charset="0"/>
                        </a:rPr>
                        <a:t>Tối ưu, nhanh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Cần hiểu cú pháp 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927239"/>
                  </a:ext>
                </a:extLst>
              </a:tr>
              <a:tr h="0">
                <a:tc>
                  <a:txBody>
                    <a:bodyPr/>
                    <a:lstStyle/>
                    <a:p>
                      <a:r>
                        <a:rPr lang="en-US">
                          <a:latin typeface="Cambria" panose="02040503050406030204" pitchFamily="18" charset="0"/>
                          <a:ea typeface="Cambria" panose="02040503050406030204" pitchFamily="18" charset="0"/>
                        </a:rPr>
                        <a:t>xpath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Cambria" panose="02040503050406030204" pitchFamily="18" charset="0"/>
                          <a:ea typeface="Cambria" panose="02040503050406030204" pitchFamily="18" charset="0"/>
                        </a:rPr>
                        <a:t>Linh hoạt nhất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latin typeface="Cambria" panose="02040503050406030204" pitchFamily="18" charset="0"/>
                          <a:ea typeface="Cambria" panose="02040503050406030204" pitchFamily="18" charset="0"/>
                        </a:rPr>
                        <a:t>Dài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dễ</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cú</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pháp</a:t>
                      </a:r>
                      <a:endParaRPr lang="en-US" dirty="0">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286063"/>
                  </a:ext>
                </a:extLst>
              </a:tr>
            </a:tbl>
          </a:graphicData>
        </a:graphic>
      </p:graphicFrame>
    </p:spTree>
    <p:extLst>
      <p:ext uri="{BB962C8B-B14F-4D97-AF65-F5344CB8AC3E}">
        <p14:creationId xmlns:p14="http://schemas.microsoft.com/office/powerpoint/2010/main" val="125376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Một</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số</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thao</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tác</a:t>
            </a:r>
            <a:r>
              <a:rPr lang="en-US" sz="2600" b="1" dirty="0">
                <a:latin typeface="Cambria" panose="02040503050406030204" pitchFamily="18" charset="0"/>
                <a:ea typeface="Cambria" panose="02040503050406030204" pitchFamily="18" charset="0"/>
              </a:rPr>
              <a:t> c</a:t>
            </a:r>
            <a:r>
              <a:rPr lang="vi-VN" sz="2600" b="1" dirty="0">
                <a:latin typeface="Cambria" panose="02040503050406030204" pitchFamily="18" charset="0"/>
                <a:ea typeface="Cambria" panose="02040503050406030204" pitchFamily="18" charset="0"/>
              </a:rPr>
              <a:t>ơ</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bản</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4. </a:t>
            </a:r>
            <a:r>
              <a:rPr lang="en-US" dirty="0"/>
              <a:t>T</a:t>
            </a:r>
            <a:r>
              <a:rPr lang="vi-VN" dirty="0"/>
              <a:t>ư</a:t>
            </a:r>
            <a:r>
              <a:rPr lang="en-US" dirty="0" err="1"/>
              <a:t>ơng</a:t>
            </a:r>
            <a:r>
              <a:rPr lang="en-US" dirty="0"/>
              <a:t> </a:t>
            </a:r>
            <a:r>
              <a:rPr lang="en-US" dirty="0" err="1"/>
              <a:t>tác</a:t>
            </a:r>
            <a:r>
              <a:rPr lang="en-US" dirty="0"/>
              <a:t> </a:t>
            </a:r>
            <a:r>
              <a:rPr lang="en-US" dirty="0" err="1"/>
              <a:t>với</a:t>
            </a:r>
            <a:r>
              <a:rPr lang="en-US" dirty="0"/>
              <a:t> </a:t>
            </a:r>
            <a:r>
              <a:rPr lang="en-US" dirty="0" err="1"/>
              <a:t>phần</a:t>
            </a:r>
            <a:r>
              <a:rPr lang="en-US" dirty="0"/>
              <a:t> </a:t>
            </a:r>
            <a:r>
              <a:rPr lang="en-US" dirty="0" err="1"/>
              <a:t>tử</a:t>
            </a:r>
            <a:r>
              <a:rPr lang="en-US" dirty="0"/>
              <a:t> Web </a:t>
            </a:r>
            <a:r>
              <a:rPr lang="en-US" dirty="0" err="1"/>
              <a:t>bằng</a:t>
            </a:r>
            <a:r>
              <a:rPr lang="en-US" dirty="0"/>
              <a:t> Selenium</a:t>
            </a:r>
            <a:endParaRPr lang="en-GB" dirty="0"/>
          </a:p>
        </p:txBody>
      </p:sp>
      <p:graphicFrame>
        <p:nvGraphicFramePr>
          <p:cNvPr id="7" name="Content Placeholder 6">
            <a:extLst>
              <a:ext uri="{FF2B5EF4-FFF2-40B4-BE49-F238E27FC236}">
                <a16:creationId xmlns:a16="http://schemas.microsoft.com/office/drawing/2014/main" id="{36C5032F-6D8E-4227-A5CD-C1719FB03A66}"/>
              </a:ext>
            </a:extLst>
          </p:cNvPr>
          <p:cNvGraphicFramePr>
            <a:graphicFrameLocks noGrp="1"/>
          </p:cNvGraphicFramePr>
          <p:nvPr>
            <p:ph sz="quarter" idx="13"/>
            <p:extLst>
              <p:ext uri="{D42A27DB-BD31-4B8C-83A1-F6EECF244321}">
                <p14:modId xmlns:p14="http://schemas.microsoft.com/office/powerpoint/2010/main" val="422118798"/>
              </p:ext>
            </p:extLst>
          </p:nvPr>
        </p:nvGraphicFramePr>
        <p:xfrm>
          <a:off x="1215914" y="1499286"/>
          <a:ext cx="9962832" cy="5200356"/>
        </p:xfrm>
        <a:graphic>
          <a:graphicData uri="http://schemas.openxmlformats.org/drawingml/2006/table">
            <a:tbl>
              <a:tblPr/>
              <a:tblGrid>
                <a:gridCol w="596411">
                  <a:extLst>
                    <a:ext uri="{9D8B030D-6E8A-4147-A177-3AD203B41FA5}">
                      <a16:colId xmlns:a16="http://schemas.microsoft.com/office/drawing/2014/main" val="340545342"/>
                    </a:ext>
                  </a:extLst>
                </a:gridCol>
                <a:gridCol w="2784389">
                  <a:extLst>
                    <a:ext uri="{9D8B030D-6E8A-4147-A177-3AD203B41FA5}">
                      <a16:colId xmlns:a16="http://schemas.microsoft.com/office/drawing/2014/main" val="3589427230"/>
                    </a:ext>
                  </a:extLst>
                </a:gridCol>
                <a:gridCol w="2619632">
                  <a:extLst>
                    <a:ext uri="{9D8B030D-6E8A-4147-A177-3AD203B41FA5}">
                      <a16:colId xmlns:a16="http://schemas.microsoft.com/office/drawing/2014/main" val="904088056"/>
                    </a:ext>
                  </a:extLst>
                </a:gridCol>
                <a:gridCol w="3962400">
                  <a:extLst>
                    <a:ext uri="{9D8B030D-6E8A-4147-A177-3AD203B41FA5}">
                      <a16:colId xmlns:a16="http://schemas.microsoft.com/office/drawing/2014/main" val="2724624531"/>
                    </a:ext>
                  </a:extLst>
                </a:gridCol>
              </a:tblGrid>
              <a:tr h="417690">
                <a:tc>
                  <a:txBody>
                    <a:bodyPr/>
                    <a:lstStyle/>
                    <a:p>
                      <a:pPr algn="ctr"/>
                      <a:r>
                        <a:rPr lang="en-US" sz="1800" b="1" dirty="0">
                          <a:latin typeface="Cambria" panose="02040503050406030204" pitchFamily="18" charset="0"/>
                          <a:ea typeface="Cambria" panose="02040503050406030204" pitchFamily="18" charset="0"/>
                        </a:rPr>
                        <a:t>STT</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800" b="1">
                          <a:latin typeface="Cambria" panose="02040503050406030204" pitchFamily="18" charset="0"/>
                          <a:ea typeface="Cambria" panose="02040503050406030204" pitchFamily="18" charset="0"/>
                        </a:rPr>
                        <a:t>Thao tác</a:t>
                      </a:r>
                      <a:endParaRPr lang="en-US" sz="18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800" b="1" dirty="0" err="1">
                          <a:latin typeface="Cambria" panose="02040503050406030204" pitchFamily="18" charset="0"/>
                          <a:ea typeface="Cambria" panose="02040503050406030204" pitchFamily="18" charset="0"/>
                        </a:rPr>
                        <a:t>Lệnh</a:t>
                      </a:r>
                      <a:r>
                        <a:rPr lang="en-US" sz="1800" b="1" dirty="0">
                          <a:latin typeface="Cambria" panose="02040503050406030204" pitchFamily="18" charset="0"/>
                          <a:ea typeface="Cambria" panose="02040503050406030204" pitchFamily="18" charset="0"/>
                        </a:rPr>
                        <a:t> Selenium</a:t>
                      </a:r>
                      <a:endParaRPr lang="en-US" sz="1800" dirty="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vi-VN" sz="1800" b="1" dirty="0">
                          <a:latin typeface="Cambria" panose="02040503050406030204" pitchFamily="18" charset="0"/>
                          <a:ea typeface="Cambria" panose="02040503050406030204" pitchFamily="18" charset="0"/>
                        </a:rPr>
                        <a:t>Diễn giải (đơn giản, dễ hiểu)</a:t>
                      </a:r>
                      <a:endParaRPr lang="vi-VN" sz="1800" dirty="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35567534"/>
                  </a:ext>
                </a:extLst>
              </a:tr>
              <a:tr h="596699">
                <a:tc>
                  <a:txBody>
                    <a:bodyPr/>
                    <a:lstStyle/>
                    <a:p>
                      <a:pPr algn="ctr"/>
                      <a:r>
                        <a:rPr lang="en-US" sz="1400" dirty="0">
                          <a:latin typeface="Cambria" panose="02040503050406030204" pitchFamily="18" charset="0"/>
                          <a:ea typeface="Cambria" panose="02040503050406030204" pitchFamily="18" charset="0"/>
                        </a:rPr>
                        <a:t>1</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err="1">
                          <a:latin typeface="Cambria" panose="02040503050406030204" pitchFamily="18" charset="0"/>
                          <a:ea typeface="Cambria" panose="02040503050406030204" pitchFamily="18" charset="0"/>
                        </a:rPr>
                        <a:t>Gõ</a:t>
                      </a:r>
                      <a:r>
                        <a:rPr lang="en-US" sz="1400" b="1" dirty="0">
                          <a:latin typeface="Cambria" panose="02040503050406030204" pitchFamily="18" charset="0"/>
                          <a:ea typeface="Cambria" panose="02040503050406030204" pitchFamily="18" charset="0"/>
                        </a:rPr>
                        <a:t> </a:t>
                      </a:r>
                      <a:r>
                        <a:rPr lang="en-US" sz="1400" b="1" dirty="0" err="1">
                          <a:latin typeface="Cambria" panose="02040503050406030204" pitchFamily="18" charset="0"/>
                          <a:ea typeface="Cambria" panose="02040503050406030204" pitchFamily="18" charset="0"/>
                        </a:rPr>
                        <a:t>dữ</a:t>
                      </a:r>
                      <a:r>
                        <a:rPr lang="en-US" sz="1400" b="1" dirty="0">
                          <a:latin typeface="Cambria" panose="02040503050406030204" pitchFamily="18" charset="0"/>
                          <a:ea typeface="Cambria" panose="02040503050406030204" pitchFamily="18" charset="0"/>
                        </a:rPr>
                        <a:t> </a:t>
                      </a:r>
                      <a:r>
                        <a:rPr lang="en-US" sz="1400" b="1" dirty="0" err="1">
                          <a:latin typeface="Cambria" panose="02040503050406030204" pitchFamily="18" charset="0"/>
                          <a:ea typeface="Cambria" panose="02040503050406030204" pitchFamily="18" charset="0"/>
                        </a:rPr>
                        <a:t>liệu</a:t>
                      </a:r>
                      <a:r>
                        <a:rPr lang="en-US" sz="1400" b="1" dirty="0">
                          <a:latin typeface="Cambria" panose="02040503050406030204" pitchFamily="18" charset="0"/>
                          <a:ea typeface="Cambria" panose="02040503050406030204" pitchFamily="18" charset="0"/>
                        </a:rPr>
                        <a:t> </a:t>
                      </a:r>
                      <a:r>
                        <a:rPr lang="en-US" sz="1400" b="1" dirty="0" err="1">
                          <a:latin typeface="Cambria" panose="02040503050406030204" pitchFamily="18" charset="0"/>
                          <a:ea typeface="Cambria" panose="02040503050406030204" pitchFamily="18" charset="0"/>
                        </a:rPr>
                        <a:t>vào</a:t>
                      </a:r>
                      <a:r>
                        <a:rPr lang="en-US" sz="1400" b="1" dirty="0">
                          <a:latin typeface="Cambria" panose="02040503050406030204" pitchFamily="18" charset="0"/>
                          <a:ea typeface="Cambria" panose="02040503050406030204" pitchFamily="18" charset="0"/>
                        </a:rPr>
                        <a:t> ô </a:t>
                      </a:r>
                      <a:r>
                        <a:rPr lang="en-US" sz="1400" b="1" dirty="0" err="1">
                          <a:latin typeface="Cambria" panose="02040503050406030204" pitchFamily="18" charset="0"/>
                          <a:ea typeface="Cambria" panose="02040503050406030204" pitchFamily="18" charset="0"/>
                        </a:rPr>
                        <a:t>nhập</a:t>
                      </a:r>
                      <a:endParaRPr lang="en-US" sz="1400" dirty="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element.sendKeys("text")</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a:latin typeface="Cambria" panose="02040503050406030204" pitchFamily="18" charset="0"/>
                          <a:ea typeface="Cambria" panose="02040503050406030204" pitchFamily="18" charset="0"/>
                        </a:rPr>
                        <a:t>Gõ chữ vào ô nhập liệu như email, tên đăng nhập, v.v.</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0586535"/>
                  </a:ext>
                </a:extLst>
              </a:tr>
              <a:tr h="426762">
                <a:tc>
                  <a:txBody>
                    <a:bodyPr/>
                    <a:lstStyle/>
                    <a:p>
                      <a:pPr algn="ctr"/>
                      <a:r>
                        <a:rPr lang="en-US" sz="1400" dirty="0">
                          <a:latin typeface="Cambria" panose="02040503050406030204" pitchFamily="18" charset="0"/>
                          <a:ea typeface="Cambria" panose="02040503050406030204" pitchFamily="18" charset="0"/>
                        </a:rPr>
                        <a:t>2</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err="1">
                          <a:latin typeface="Cambria" panose="02040503050406030204" pitchFamily="18" charset="0"/>
                          <a:ea typeface="Cambria" panose="02040503050406030204" pitchFamily="18" charset="0"/>
                        </a:rPr>
                        <a:t>Nhấn</a:t>
                      </a:r>
                      <a:r>
                        <a:rPr lang="en-US" sz="1400" b="1" dirty="0">
                          <a:latin typeface="Cambria" panose="02040503050406030204" pitchFamily="18" charset="0"/>
                          <a:ea typeface="Cambria" panose="02040503050406030204" pitchFamily="18" charset="0"/>
                        </a:rPr>
                        <a:t> </a:t>
                      </a:r>
                      <a:r>
                        <a:rPr lang="en-US" sz="1400" b="1" dirty="0" err="1">
                          <a:latin typeface="Cambria" panose="02040503050406030204" pitchFamily="18" charset="0"/>
                          <a:ea typeface="Cambria" panose="02040503050406030204" pitchFamily="18" charset="0"/>
                        </a:rPr>
                        <a:t>nút</a:t>
                      </a:r>
                      <a:r>
                        <a:rPr lang="en-US" sz="1400" b="1" dirty="0">
                          <a:latin typeface="Cambria" panose="02040503050406030204" pitchFamily="18" charset="0"/>
                          <a:ea typeface="Cambria" panose="02040503050406030204" pitchFamily="18" charset="0"/>
                        </a:rPr>
                        <a:t> / Click </a:t>
                      </a:r>
                      <a:r>
                        <a:rPr lang="en-US" sz="1400" b="1" dirty="0" err="1">
                          <a:latin typeface="Cambria" panose="02040503050406030204" pitchFamily="18" charset="0"/>
                          <a:ea typeface="Cambria" panose="02040503050406030204" pitchFamily="18" charset="0"/>
                        </a:rPr>
                        <a:t>chuột</a:t>
                      </a:r>
                      <a:endParaRPr lang="en-US" sz="1400" dirty="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element.click()</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Nhấn chuột vào nút, liên kết hoặc checkbox.</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840398"/>
                  </a:ext>
                </a:extLst>
              </a:tr>
              <a:tr h="417690">
                <a:tc>
                  <a:txBody>
                    <a:bodyPr/>
                    <a:lstStyle/>
                    <a:p>
                      <a:pPr algn="ctr"/>
                      <a:r>
                        <a:rPr lang="en-US" sz="1400" dirty="0">
                          <a:latin typeface="Cambria" panose="02040503050406030204" pitchFamily="18" charset="0"/>
                          <a:ea typeface="Cambria" panose="02040503050406030204" pitchFamily="18" charset="0"/>
                        </a:rPr>
                        <a:t>3</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latin typeface="Cambria" panose="02040503050406030204" pitchFamily="18" charset="0"/>
                          <a:ea typeface="Cambria" panose="02040503050406030204" pitchFamily="18" charset="0"/>
                        </a:rPr>
                        <a:t>Xoá nội dung ô nhập</a:t>
                      </a:r>
                      <a:endParaRPr lang="en-US"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element.clear()</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Xoá chữ đã gõ trong ô input.</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004679"/>
                  </a:ext>
                </a:extLst>
              </a:tr>
              <a:tr h="596699">
                <a:tc>
                  <a:txBody>
                    <a:bodyPr/>
                    <a:lstStyle/>
                    <a:p>
                      <a:pPr algn="ctr"/>
                      <a:r>
                        <a:rPr lang="en-US" sz="1400" dirty="0">
                          <a:latin typeface="Cambria" panose="02040503050406030204" pitchFamily="18" charset="0"/>
                          <a:ea typeface="Cambria" panose="02040503050406030204" pitchFamily="18" charset="0"/>
                        </a:rPr>
                        <a:t>4</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latin typeface="Cambria" panose="02040503050406030204" pitchFamily="18" charset="0"/>
                          <a:ea typeface="Cambria" panose="02040503050406030204" pitchFamily="18" charset="0"/>
                        </a:rPr>
                        <a:t>Lấy nội dung của phần tử</a:t>
                      </a:r>
                      <a:endParaRPr lang="en-US"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element.getText()</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Lấy chữ hiển thị trên nút, tiêu đề hoặc đoạn văn.</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7170698"/>
                  </a:ext>
                </a:extLst>
              </a:tr>
              <a:tr h="954719">
                <a:tc>
                  <a:txBody>
                    <a:bodyPr/>
                    <a:lstStyle/>
                    <a:p>
                      <a:pPr algn="ctr"/>
                      <a:r>
                        <a:rPr lang="en-US" sz="1400" dirty="0">
                          <a:latin typeface="Cambria" panose="02040503050406030204" pitchFamily="18" charset="0"/>
                          <a:ea typeface="Cambria" panose="02040503050406030204" pitchFamily="18" charset="0"/>
                        </a:rPr>
                        <a:t>5</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latin typeface="Cambria" panose="02040503050406030204" pitchFamily="18" charset="0"/>
                          <a:ea typeface="Cambria" panose="02040503050406030204" pitchFamily="18" charset="0"/>
                        </a:rPr>
                        <a:t>Lấy thuộc tính HTML</a:t>
                      </a:r>
                      <a:endParaRPr lang="en-US"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element.getAttribute("value")</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a:latin typeface="Cambria" panose="02040503050406030204" pitchFamily="18" charset="0"/>
                          <a:ea typeface="Cambria" panose="02040503050406030204" pitchFamily="18" charset="0"/>
                        </a:rPr>
                        <a:t>Lấy thông tin ẩn bên trong phần tử, như nội dung của ô input, đường dẫn trong thẻ &lt;a&gt;.</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791486"/>
                  </a:ext>
                </a:extLst>
              </a:tr>
              <a:tr h="596699">
                <a:tc>
                  <a:txBody>
                    <a:bodyPr/>
                    <a:lstStyle/>
                    <a:p>
                      <a:pPr algn="ctr"/>
                      <a:r>
                        <a:rPr lang="en-US" sz="1400" dirty="0">
                          <a:latin typeface="Cambria" panose="02040503050406030204" pitchFamily="18" charset="0"/>
                          <a:ea typeface="Cambria" panose="02040503050406030204" pitchFamily="18" charset="0"/>
                        </a:rPr>
                        <a:t>6</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latin typeface="Cambria" panose="02040503050406030204" pitchFamily="18" charset="0"/>
                          <a:ea typeface="Cambria" panose="02040503050406030204" pitchFamily="18" charset="0"/>
                        </a:rPr>
                        <a:t>Kiểm tra có hiển thị không</a:t>
                      </a:r>
                      <a:endParaRPr lang="en-US"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element.isDisplayed()</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Kiểm tra phần tử có nhìn thấy trên trang hay không.</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026603"/>
                  </a:ext>
                </a:extLst>
              </a:tr>
              <a:tr h="596699">
                <a:tc>
                  <a:txBody>
                    <a:bodyPr/>
                    <a:lstStyle/>
                    <a:p>
                      <a:pPr algn="ctr"/>
                      <a:r>
                        <a:rPr lang="en-US" sz="1400" dirty="0">
                          <a:latin typeface="Cambria" panose="02040503050406030204" pitchFamily="18" charset="0"/>
                          <a:ea typeface="Cambria" panose="02040503050406030204" pitchFamily="18" charset="0"/>
                        </a:rPr>
                        <a:t>7</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b="1">
                          <a:latin typeface="Cambria" panose="02040503050406030204" pitchFamily="18" charset="0"/>
                          <a:ea typeface="Cambria" panose="02040503050406030204" pitchFamily="18" charset="0"/>
                        </a:rPr>
                        <a:t>Kiểm tra có dùng được không</a:t>
                      </a:r>
                      <a:endParaRPr lang="vi-VN"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element.isEnabled()</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a:latin typeface="Cambria" panose="02040503050406030204" pitchFamily="18" charset="0"/>
                          <a:ea typeface="Cambria" panose="02040503050406030204" pitchFamily="18" charset="0"/>
                        </a:rPr>
                        <a:t>Xem phần tử có thể click/gõ vào được không (không bị khóa).</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732120"/>
                  </a:ext>
                </a:extLst>
              </a:tr>
              <a:tr h="596699">
                <a:tc>
                  <a:txBody>
                    <a:bodyPr/>
                    <a:lstStyle/>
                    <a:p>
                      <a:pPr algn="ctr"/>
                      <a:r>
                        <a:rPr lang="en-US" sz="1400" dirty="0">
                          <a:latin typeface="Cambria" panose="02040503050406030204" pitchFamily="18" charset="0"/>
                          <a:ea typeface="Cambria" panose="02040503050406030204" pitchFamily="18" charset="0"/>
                        </a:rPr>
                        <a:t>8</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b="1">
                          <a:latin typeface="Cambria" panose="02040503050406030204" pitchFamily="18" charset="0"/>
                          <a:ea typeface="Cambria" panose="02040503050406030204" pitchFamily="18" charset="0"/>
                        </a:rPr>
                        <a:t>Kiểm tra có được chọn chưa</a:t>
                      </a:r>
                      <a:endParaRPr lang="vi-VN" sz="1400">
                        <a:latin typeface="Cambria" panose="02040503050406030204" pitchFamily="18" charset="0"/>
                        <a:ea typeface="Cambria" panose="02040503050406030204" pitchFamily="18" charset="0"/>
                      </a:endParaRP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mbria" panose="02040503050406030204" pitchFamily="18" charset="0"/>
                          <a:ea typeface="Cambria" panose="02040503050406030204" pitchFamily="18" charset="0"/>
                        </a:rPr>
                        <a:t>element.isSelected()</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400" dirty="0">
                          <a:latin typeface="Cambria" panose="02040503050406030204" pitchFamily="18" charset="0"/>
                          <a:ea typeface="Cambria" panose="02040503050406030204" pitchFamily="18" charset="0"/>
                        </a:rPr>
                        <a:t>Dùng với ô chọn (checkbox, radio) để biết đã tích hay chưa.</a:t>
                      </a:r>
                    </a:p>
                  </a:txBody>
                  <a:tcPr marL="62478" marR="62478" marT="31239" marB="312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026575"/>
                  </a:ext>
                </a:extLst>
              </a:tr>
            </a:tbl>
          </a:graphicData>
        </a:graphic>
      </p:graphicFrame>
    </p:spTree>
    <p:extLst>
      <p:ext uri="{BB962C8B-B14F-4D97-AF65-F5344CB8AC3E}">
        <p14:creationId xmlns:p14="http://schemas.microsoft.com/office/powerpoint/2010/main" val="149587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6">
      <a:dk1>
        <a:srgbClr val="1C3661"/>
      </a:dk1>
      <a:lt1>
        <a:sysClr val="window" lastClr="FFFFFF"/>
      </a:lt1>
      <a:dk2>
        <a:srgbClr val="080808"/>
      </a:dk2>
      <a:lt2>
        <a:srgbClr val="FFFFFF"/>
      </a:lt2>
      <a:accent1>
        <a:srgbClr val="1C3661"/>
      </a:accent1>
      <a:accent2>
        <a:srgbClr val="C11F34"/>
      </a:accent2>
      <a:accent3>
        <a:srgbClr val="4890E8"/>
      </a:accent3>
      <a:accent4>
        <a:srgbClr val="FFFFFF"/>
      </a:accent4>
      <a:accent5>
        <a:srgbClr val="FFFFFF"/>
      </a:accent5>
      <a:accent6>
        <a:srgbClr val="FFFFFF"/>
      </a:accent6>
      <a:hlink>
        <a:srgbClr val="0563C1"/>
      </a:hlink>
      <a:folHlink>
        <a:srgbClr val="954F72"/>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385C91EDB08D4180A00D106AA8D882" ma:contentTypeVersion="15" ma:contentTypeDescription="Create a new document." ma:contentTypeScope="" ma:versionID="35387b29b02e30efd280b6b54b57f095">
  <xsd:schema xmlns:xsd="http://www.w3.org/2001/XMLSchema" xmlns:xs="http://www.w3.org/2001/XMLSchema" xmlns:p="http://schemas.microsoft.com/office/2006/metadata/properties" xmlns:ns2="8d920d3e-33b3-452a-aa1b-46134d61a1c4" xmlns:ns3="46e22fef-b27b-48be-b301-6f43041f2c0d" targetNamespace="http://schemas.microsoft.com/office/2006/metadata/properties" ma:root="true" ma:fieldsID="07f4b2c02a66b244251f068d3cebbb5e" ns2:_="" ns3:_="">
    <xsd:import namespace="8d920d3e-33b3-452a-aa1b-46134d61a1c4"/>
    <xsd:import namespace="46e22fef-b27b-48be-b301-6f43041f2c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20d3e-33b3-452a-aa1b-46134d61a1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e22fef-b27b-48be-b301-6f43041f2c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3c645b-ed30-4fde-b21a-9548686196a7}" ma:internalName="TaxCatchAll" ma:showField="CatchAllData" ma:web="46e22fef-b27b-48be-b301-6f43041f2c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6e22fef-b27b-48be-b301-6f43041f2c0d" xsi:nil="true"/>
    <lcf76f155ced4ddcb4097134ff3c332f xmlns="8d920d3e-33b3-452a-aa1b-46134d61a1c4">
      <Terms xmlns="http://schemas.microsoft.com/office/infopath/2007/PartnerControls"/>
    </lcf76f155ced4ddcb4097134ff3c332f>
    <SharedWithUsers xmlns="46e22fef-b27b-48be-b301-6f43041f2c0d">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D4C011-B9F7-4919-8BD5-16CDA9FD9973}">
  <ds:schemaRefs>
    <ds:schemaRef ds:uri="46e22fef-b27b-48be-b301-6f43041f2c0d"/>
    <ds:schemaRef ds:uri="8d920d3e-33b3-452a-aa1b-46134d61a1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20DD01-BCEF-4487-B899-3F2C820AB048}">
  <ds:schemaRefs>
    <ds:schemaRef ds:uri="http://purl.org/dc/elements/1.1/"/>
    <ds:schemaRef ds:uri="http://purl.org/dc/terms/"/>
    <ds:schemaRef ds:uri="http://schemas.microsoft.com/office/2006/documentManagement/types"/>
    <ds:schemaRef ds:uri="http://www.w3.org/XML/1998/namespace"/>
    <ds:schemaRef ds:uri="8d920d3e-33b3-452a-aa1b-46134d61a1c4"/>
    <ds:schemaRef ds:uri="http://schemas.microsoft.com/office/2006/metadata/properties"/>
    <ds:schemaRef ds:uri="http://purl.org/dc/dcmitype/"/>
    <ds:schemaRef ds:uri="http://schemas.microsoft.com/office/infopath/2007/PartnerControls"/>
    <ds:schemaRef ds:uri="http://schemas.openxmlformats.org/package/2006/metadata/core-properties"/>
    <ds:schemaRef ds:uri="46e22fef-b27b-48be-b301-6f43041f2c0d"/>
  </ds:schemaRefs>
</ds:datastoreItem>
</file>

<file path=customXml/itemProps3.xml><?xml version="1.0" encoding="utf-8"?>
<ds:datastoreItem xmlns:ds="http://schemas.openxmlformats.org/officeDocument/2006/customXml" ds:itemID="{2DBE676F-CFD0-43B6-AE2C-CC97889B03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380</TotalTime>
  <Words>890</Words>
  <Application>Microsoft Office PowerPoint</Application>
  <PresentationFormat>Widescreen</PresentationFormat>
  <Paragraphs>118</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Cambria</vt:lpstr>
      <vt:lpstr>Lato</vt:lpstr>
      <vt:lpstr>Noto Sans</vt:lpstr>
      <vt:lpstr>Noto Sans Bold</vt:lpstr>
      <vt:lpstr>Open Sans Bold</vt:lpstr>
      <vt:lpstr>Wingdings</vt:lpstr>
      <vt:lpstr>Office Theme</vt:lpstr>
      <vt:lpstr>PowerPoint Presentation</vt:lpstr>
      <vt:lpstr>NỘI DUNG THỰC HÀNH</vt:lpstr>
      <vt:lpstr>MỤC TIÊU</vt:lpstr>
      <vt:lpstr>4. Tương tác với phần tử Web bằng Selenium</vt:lpstr>
      <vt:lpstr>4. Tương tác với phần tử Web bằng Selenium</vt:lpstr>
      <vt:lpstr>4. Tương tác với phần tử Web bằng Selenium</vt:lpstr>
      <vt:lpstr>4. Tương tác với phần tử Web bằng Selenium</vt:lpstr>
      <vt:lpstr>4. Tương tác với phần tử Web bằng Selenium</vt:lpstr>
      <vt:lpstr>4. Tương tác với phần tử Web bằng Selenium</vt:lpstr>
      <vt:lpstr>4. Tương tác với phần tử Web bằng Selenium</vt:lpstr>
      <vt:lpstr>4. Tương tác với phần tử Web bằng Selenium</vt:lpstr>
      <vt:lpstr>PowerPoint Presentation</vt:lpstr>
    </vt:vector>
  </TitlesOfParts>
  <Company>ĐHBKHN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ĐHBKHN</dc:subject>
  <dc:creator>CĐS-ĐHBKHN</dc:creator>
  <cp:keywords>#CĐS-ĐHBKHN</cp:keywords>
  <dc:description>ĐHBKHN</dc:description>
  <cp:lastModifiedBy>Anh Le Tuan</cp:lastModifiedBy>
  <cp:revision>104</cp:revision>
  <dcterms:created xsi:type="dcterms:W3CDTF">2021-05-28T04:32:29Z</dcterms:created>
  <dcterms:modified xsi:type="dcterms:W3CDTF">2025-07-29T15:35:46Z</dcterms:modified>
  <cp:category>CĐS-ĐHBKHN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0x01010083385C91EDB08D4180A00D106AA8D882</vt:lpwstr>
  </property>
  <property fmtid="{D5CDD505-2E9C-101B-9397-08002B2CF9AE}" pid="3" name="MediaServiceImageTags">
    <vt:lpwstr/>
  </property>
  <property fmtid="{D5CDD505-2E9C-101B-9397-08002B2CF9AE}" pid="4" name="Order">
    <vt:r8>7250600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